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5"/>
  </p:notesMasterIdLst>
  <p:handoutMasterIdLst>
    <p:handoutMasterId r:id="rId156"/>
  </p:handoutMasterIdLst>
  <p:sldIdLst>
    <p:sldId id="256" r:id="rId5"/>
    <p:sldId id="548" r:id="rId6"/>
    <p:sldId id="584" r:id="rId7"/>
    <p:sldId id="549" r:id="rId8"/>
    <p:sldId id="550" r:id="rId9"/>
    <p:sldId id="551" r:id="rId10"/>
    <p:sldId id="552" r:id="rId11"/>
    <p:sldId id="553" r:id="rId12"/>
    <p:sldId id="554" r:id="rId13"/>
    <p:sldId id="555" r:id="rId14"/>
    <p:sldId id="556" r:id="rId15"/>
    <p:sldId id="557" r:id="rId16"/>
    <p:sldId id="558" r:id="rId17"/>
    <p:sldId id="559" r:id="rId18"/>
    <p:sldId id="560" r:id="rId19"/>
    <p:sldId id="561" r:id="rId20"/>
    <p:sldId id="562" r:id="rId21"/>
    <p:sldId id="563" r:id="rId22"/>
    <p:sldId id="564" r:id="rId23"/>
    <p:sldId id="565" r:id="rId24"/>
    <p:sldId id="566" r:id="rId25"/>
    <p:sldId id="567" r:id="rId26"/>
    <p:sldId id="568" r:id="rId27"/>
    <p:sldId id="569" r:id="rId28"/>
    <p:sldId id="570" r:id="rId29"/>
    <p:sldId id="571" r:id="rId30"/>
    <p:sldId id="572" r:id="rId31"/>
    <p:sldId id="573" r:id="rId32"/>
    <p:sldId id="574" r:id="rId33"/>
    <p:sldId id="575" r:id="rId34"/>
    <p:sldId id="576" r:id="rId35"/>
    <p:sldId id="577" r:id="rId36"/>
    <p:sldId id="578" r:id="rId37"/>
    <p:sldId id="579" r:id="rId38"/>
    <p:sldId id="580" r:id="rId39"/>
    <p:sldId id="581" r:id="rId40"/>
    <p:sldId id="582" r:id="rId41"/>
    <p:sldId id="583" r:id="rId42"/>
    <p:sldId id="585" r:id="rId43"/>
    <p:sldId id="586" r:id="rId44"/>
    <p:sldId id="587" r:id="rId45"/>
    <p:sldId id="588" r:id="rId46"/>
    <p:sldId id="589" r:id="rId47"/>
    <p:sldId id="590" r:id="rId48"/>
    <p:sldId id="591" r:id="rId49"/>
    <p:sldId id="592" r:id="rId50"/>
    <p:sldId id="593" r:id="rId51"/>
    <p:sldId id="594" r:id="rId52"/>
    <p:sldId id="595" r:id="rId53"/>
    <p:sldId id="596" r:id="rId54"/>
    <p:sldId id="597" r:id="rId55"/>
    <p:sldId id="637" r:id="rId56"/>
    <p:sldId id="638" r:id="rId57"/>
    <p:sldId id="639" r:id="rId58"/>
    <p:sldId id="650" r:id="rId59"/>
    <p:sldId id="651" r:id="rId60"/>
    <p:sldId id="652" r:id="rId61"/>
    <p:sldId id="653" r:id="rId62"/>
    <p:sldId id="654" r:id="rId63"/>
    <p:sldId id="655" r:id="rId64"/>
    <p:sldId id="659" r:id="rId65"/>
    <p:sldId id="660" r:id="rId66"/>
    <p:sldId id="661" r:id="rId67"/>
    <p:sldId id="662" r:id="rId68"/>
    <p:sldId id="664" r:id="rId69"/>
    <p:sldId id="665" r:id="rId70"/>
    <p:sldId id="666" r:id="rId71"/>
    <p:sldId id="667" r:id="rId72"/>
    <p:sldId id="668" r:id="rId73"/>
    <p:sldId id="669" r:id="rId74"/>
    <p:sldId id="670" r:id="rId75"/>
    <p:sldId id="672" r:id="rId76"/>
    <p:sldId id="673" r:id="rId77"/>
    <p:sldId id="674" r:id="rId78"/>
    <p:sldId id="640" r:id="rId79"/>
    <p:sldId id="641" r:id="rId80"/>
    <p:sldId id="642" r:id="rId81"/>
    <p:sldId id="643" r:id="rId82"/>
    <p:sldId id="644" r:id="rId83"/>
    <p:sldId id="645" r:id="rId84"/>
    <p:sldId id="646" r:id="rId85"/>
    <p:sldId id="647" r:id="rId86"/>
    <p:sldId id="648" r:id="rId87"/>
    <p:sldId id="675" r:id="rId88"/>
    <p:sldId id="676" r:id="rId89"/>
    <p:sldId id="677" r:id="rId90"/>
    <p:sldId id="678" r:id="rId91"/>
    <p:sldId id="679" r:id="rId92"/>
    <p:sldId id="680" r:id="rId93"/>
    <p:sldId id="681" r:id="rId94"/>
    <p:sldId id="682" r:id="rId95"/>
    <p:sldId id="683" r:id="rId96"/>
    <p:sldId id="598" r:id="rId97"/>
    <p:sldId id="599" r:id="rId98"/>
    <p:sldId id="600" r:id="rId99"/>
    <p:sldId id="601" r:id="rId100"/>
    <p:sldId id="602" r:id="rId101"/>
    <p:sldId id="603" r:id="rId102"/>
    <p:sldId id="604" r:id="rId103"/>
    <p:sldId id="605" r:id="rId104"/>
    <p:sldId id="606" r:id="rId105"/>
    <p:sldId id="607" r:id="rId106"/>
    <p:sldId id="608" r:id="rId107"/>
    <p:sldId id="609" r:id="rId108"/>
    <p:sldId id="610" r:id="rId109"/>
    <p:sldId id="611" r:id="rId110"/>
    <p:sldId id="612" r:id="rId111"/>
    <p:sldId id="621" r:id="rId112"/>
    <p:sldId id="622" r:id="rId113"/>
    <p:sldId id="613" r:id="rId114"/>
    <p:sldId id="614" r:id="rId115"/>
    <p:sldId id="615" r:id="rId116"/>
    <p:sldId id="616" r:id="rId117"/>
    <p:sldId id="617" r:id="rId118"/>
    <p:sldId id="618" r:id="rId119"/>
    <p:sldId id="619" r:id="rId120"/>
    <p:sldId id="620" r:id="rId121"/>
    <p:sldId id="685" r:id="rId122"/>
    <p:sldId id="686" r:id="rId123"/>
    <p:sldId id="687" r:id="rId124"/>
    <p:sldId id="688" r:id="rId125"/>
    <p:sldId id="689" r:id="rId126"/>
    <p:sldId id="690" r:id="rId127"/>
    <p:sldId id="691" r:id="rId128"/>
    <p:sldId id="692" r:id="rId129"/>
    <p:sldId id="693" r:id="rId130"/>
    <p:sldId id="694" r:id="rId131"/>
    <p:sldId id="695" r:id="rId132"/>
    <p:sldId id="696" r:id="rId133"/>
    <p:sldId id="697" r:id="rId134"/>
    <p:sldId id="698" r:id="rId135"/>
    <p:sldId id="699" r:id="rId136"/>
    <p:sldId id="700" r:id="rId137"/>
    <p:sldId id="701" r:id="rId138"/>
    <p:sldId id="703" r:id="rId139"/>
    <p:sldId id="704" r:id="rId140"/>
    <p:sldId id="705" r:id="rId141"/>
    <p:sldId id="706" r:id="rId142"/>
    <p:sldId id="707" r:id="rId143"/>
    <p:sldId id="708" r:id="rId144"/>
    <p:sldId id="709" r:id="rId145"/>
    <p:sldId id="710" r:id="rId146"/>
    <p:sldId id="711" r:id="rId147"/>
    <p:sldId id="712" r:id="rId148"/>
    <p:sldId id="713" r:id="rId149"/>
    <p:sldId id="714" r:id="rId150"/>
    <p:sldId id="715" r:id="rId151"/>
    <p:sldId id="716" r:id="rId152"/>
    <p:sldId id="717" r:id="rId153"/>
    <p:sldId id="547" r:id="rId154"/>
  </p:sldIdLst>
  <p:sldSz cx="12188825" cy="6858000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  <p15:guide id="3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A60E02"/>
    <a:srgbClr val="3801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556615-91BA-4C97-898C-325BE9706517}" v="1" dt="2020-09-25T09:21:03.204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39"/>
        <p:guide pos="1007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theme" Target="theme/theme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tableStyles" Target="tableStyle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handoutMaster" Target="handoutMasters/handoutMaster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SHANK KASHYAP KASHYAP" userId="S::i18ph046@svnitsuratg.onmicrosoft.com::7517e146-6be2-4b2f-bdf0-c69d48062321" providerId="AD" clId="Web-{44556615-91BA-4C97-898C-325BE9706517}"/>
    <pc:docChg chg="modSld">
      <pc:chgData name="SHASHANK KASHYAP KASHYAP" userId="S::i18ph046@svnitsuratg.onmicrosoft.com::7517e146-6be2-4b2f-bdf0-c69d48062321" providerId="AD" clId="Web-{44556615-91BA-4C97-898C-325BE9706517}" dt="2020-09-25T09:21:03.204" v="0" actId="1076"/>
      <pc:docMkLst>
        <pc:docMk/>
      </pc:docMkLst>
      <pc:sldChg chg="modSp">
        <pc:chgData name="SHASHANK KASHYAP KASHYAP" userId="S::i18ph046@svnitsuratg.onmicrosoft.com::7517e146-6be2-4b2f-bdf0-c69d48062321" providerId="AD" clId="Web-{44556615-91BA-4C97-898C-325BE9706517}" dt="2020-09-25T09:21:03.204" v="0" actId="1076"/>
        <pc:sldMkLst>
          <pc:docMk/>
          <pc:sldMk cId="0" sldId="572"/>
        </pc:sldMkLst>
        <pc:picChg chg="mod">
          <ac:chgData name="SHASHANK KASHYAP KASHYAP" userId="S::i18ph046@svnitsuratg.onmicrosoft.com::7517e146-6be2-4b2f-bdf0-c69d48062321" providerId="AD" clId="Web-{44556615-91BA-4C97-898C-325BE9706517}" dt="2020-09-25T09:21:03.204" v="0" actId="1076"/>
          <ac:picMkLst>
            <pc:docMk/>
            <pc:sldMk cId="0" sldId="572"/>
            <ac:picMk id="43010" creationId="{00000000-0000-0000-0000-000000000000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4" Type="http://schemas.openxmlformats.org/officeDocument/2006/relationships/image" Target="../media/image7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0931F8F-CB5E-444E-8517-991EC1E110C9}" type="datetimeFigureOut">
              <a:rPr lang="en-US"/>
              <a:pPr>
                <a:defRPr/>
              </a:pPr>
              <a:t>9/25/2020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Euphemia" pitchFamily="34" charset="0"/>
              </a:defRPr>
            </a:lvl1pPr>
          </a:lstStyle>
          <a:p>
            <a:fld id="{46D36BEA-2307-47D5-B371-F19712196D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FFB1D6B-7F0C-41C7-A174-045A0C3294A9}" type="datetimeFigureOut">
              <a:rPr lang="en-US"/>
              <a:pPr>
                <a:defRPr/>
              </a:pPr>
              <a:t>9/25/2020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Euphemia" pitchFamily="34" charset="0"/>
              </a:defRPr>
            </a:lvl1pPr>
          </a:lstStyle>
          <a:p>
            <a:fld id="{1A7094D2-8039-438E-B2CA-8D6F2B3DEAF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D6AEA4B-2528-4B0C-89B8-ADF2DE570F21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E760E06-CB09-4AAA-890C-0F77D3408A4D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D27392A-D88F-4A69-AB45-EF8B924AB2EF}" type="slidenum">
              <a:rPr lang="en-US" altLang="en-US"/>
              <a:pPr/>
              <a:t>74</a:t>
            </a:fld>
            <a:endParaRPr lang="en-US" altLang="en-US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11579225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5" name="Rectangle 4"/>
          <p:cNvSpPr/>
          <p:nvPr/>
        </p:nvSpPr>
        <p:spPr bwMode="gray">
          <a:xfrm>
            <a:off x="11274425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" name="Rectangle 5"/>
          <p:cNvSpPr/>
          <p:nvPr/>
        </p:nvSpPr>
        <p:spPr bwMode="ltGray">
          <a:xfrm>
            <a:off x="1219200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0"/>
            <a:ext cx="12192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cxnSp>
        <p:nvCxnSpPr>
          <p:cNvPr id="9" name="Straight Connector 8"/>
          <p:cNvCxnSpPr/>
          <p:nvPr/>
        </p:nvCxnSpPr>
        <p:spPr bwMode="white">
          <a:xfrm>
            <a:off x="11572875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white">
          <a:xfrm>
            <a:off x="1219200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white">
          <a:xfrm>
            <a:off x="0" y="5630863"/>
            <a:ext cx="18288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0666413" y="6356350"/>
            <a:ext cx="6096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B4724F-7B8B-40AB-BB05-F9E82FA59B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8967287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4CD58-C043-4EB0-9F00-90F3865A31C5}" type="datetimeFigureOut">
              <a:rPr lang="en-US"/>
              <a:pPr>
                <a:defRPr/>
              </a:pPr>
              <a:t>9/25/2020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80F87F-3410-4748-AC3D-875B93FBD3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1318584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black">
          <a:xfrm>
            <a:off x="11884025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5" name="Rectangle 4"/>
          <p:cNvSpPr/>
          <p:nvPr/>
        </p:nvSpPr>
        <p:spPr bwMode="ltGray">
          <a:xfrm>
            <a:off x="617538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7" name="Rectangle 6"/>
          <p:cNvSpPr/>
          <p:nvPr/>
        </p:nvSpPr>
        <p:spPr bwMode="black">
          <a:xfrm>
            <a:off x="617538" y="736600"/>
            <a:ext cx="609600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cxnSp>
        <p:nvCxnSpPr>
          <p:cNvPr id="8" name="Straight Connector 7"/>
          <p:cNvCxnSpPr/>
          <p:nvPr/>
        </p:nvCxnSpPr>
        <p:spPr bwMode="white">
          <a:xfrm>
            <a:off x="617538" y="736600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white">
          <a:xfrm>
            <a:off x="617538" y="1346200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"/>
          <p:cNvSpPr>
            <a:spLocks/>
          </p:cNvSpPr>
          <p:nvPr/>
        </p:nvSpPr>
        <p:spPr bwMode="white">
          <a:xfrm rot="5400000">
            <a:off x="756445" y="897731"/>
            <a:ext cx="334962" cy="295275"/>
          </a:xfrm>
          <a:custGeom>
            <a:avLst/>
            <a:gdLst>
              <a:gd name="T0" fmla="*/ 2147483646 w 426"/>
              <a:gd name="T1" fmla="*/ 0 h 372"/>
              <a:gd name="T2" fmla="*/ 2147483646 w 426"/>
              <a:gd name="T3" fmla="*/ 0 h 372"/>
              <a:gd name="T4" fmla="*/ 2147483646 w 426"/>
              <a:gd name="T5" fmla="*/ 2147483646 h 372"/>
              <a:gd name="T6" fmla="*/ 2147483646 w 426"/>
              <a:gd name="T7" fmla="*/ 2147483646 h 372"/>
              <a:gd name="T8" fmla="*/ 2147483646 w 426"/>
              <a:gd name="T9" fmla="*/ 2147483646 h 372"/>
              <a:gd name="T10" fmla="*/ 2147483646 w 426"/>
              <a:gd name="T11" fmla="*/ 2147483646 h 372"/>
              <a:gd name="T12" fmla="*/ 2147483646 w 426"/>
              <a:gd name="T13" fmla="*/ 2147483646 h 372"/>
              <a:gd name="T14" fmla="*/ 2147483646 w 426"/>
              <a:gd name="T15" fmla="*/ 2147483646 h 372"/>
              <a:gd name="T16" fmla="*/ 2147483646 w 426"/>
              <a:gd name="T17" fmla="*/ 2147483646 h 372"/>
              <a:gd name="T18" fmla="*/ 2147483646 w 426"/>
              <a:gd name="T19" fmla="*/ 2147483646 h 372"/>
              <a:gd name="T20" fmla="*/ 2147483646 w 426"/>
              <a:gd name="T21" fmla="*/ 2147483646 h 372"/>
              <a:gd name="T22" fmla="*/ 2147483646 w 426"/>
              <a:gd name="T23" fmla="*/ 2147483646 h 372"/>
              <a:gd name="T24" fmla="*/ 2147483646 w 426"/>
              <a:gd name="T25" fmla="*/ 2147483646 h 372"/>
              <a:gd name="T26" fmla="*/ 2147483646 w 426"/>
              <a:gd name="T27" fmla="*/ 2147483646 h 372"/>
              <a:gd name="T28" fmla="*/ 2147483646 w 426"/>
              <a:gd name="T29" fmla="*/ 2147483646 h 372"/>
              <a:gd name="T30" fmla="*/ 2147483646 w 426"/>
              <a:gd name="T31" fmla="*/ 2147483646 h 372"/>
              <a:gd name="T32" fmla="*/ 2147483646 w 426"/>
              <a:gd name="T33" fmla="*/ 2147483646 h 372"/>
              <a:gd name="T34" fmla="*/ 2147483646 w 426"/>
              <a:gd name="T35" fmla="*/ 2147483646 h 372"/>
              <a:gd name="T36" fmla="*/ 2147483646 w 426"/>
              <a:gd name="T37" fmla="*/ 2147483646 h 372"/>
              <a:gd name="T38" fmla="*/ 2147483646 w 426"/>
              <a:gd name="T39" fmla="*/ 2147483646 h 372"/>
              <a:gd name="T40" fmla="*/ 2147483646 w 426"/>
              <a:gd name="T41" fmla="*/ 2147483646 h 372"/>
              <a:gd name="T42" fmla="*/ 2147483646 w 426"/>
              <a:gd name="T43" fmla="*/ 2147483646 h 372"/>
              <a:gd name="T44" fmla="*/ 2147483646 w 426"/>
              <a:gd name="T45" fmla="*/ 2147483646 h 372"/>
              <a:gd name="T46" fmla="*/ 2147483646 w 426"/>
              <a:gd name="T47" fmla="*/ 2147483646 h 372"/>
              <a:gd name="T48" fmla="*/ 2147483646 w 426"/>
              <a:gd name="T49" fmla="*/ 2147483646 h 372"/>
              <a:gd name="T50" fmla="*/ 2147483646 w 426"/>
              <a:gd name="T51" fmla="*/ 2147483646 h 372"/>
              <a:gd name="T52" fmla="*/ 2147483646 w 426"/>
              <a:gd name="T53" fmla="*/ 2147483646 h 372"/>
              <a:gd name="T54" fmla="*/ 2147483646 w 426"/>
              <a:gd name="T55" fmla="*/ 0 h 37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538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06720F-81FE-46DD-8A54-9F719483A0D7}" type="datetimeFigureOut">
              <a:rPr lang="en-US"/>
              <a:pPr>
                <a:defRPr/>
              </a:pPr>
              <a:t>9/25/2020</a:t>
            </a:fld>
            <a:endParaRPr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  <a:endParaRPr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147EB4-34E3-46BF-B712-3417B91B00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52365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8013" y="838200"/>
            <a:ext cx="558800" cy="369888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3DD5ED2-D5FA-4DEE-8711-D8E36E908392}" type="slidenum">
              <a:rPr lang="en-US" altLang="en-US" b="1">
                <a:solidFill>
                  <a:schemeClr val="bg1"/>
                </a:solidFill>
                <a:latin typeface="Euphemia" pitchFamily="34" charset="0"/>
              </a:rPr>
              <a:pPr eaLnBrk="1" hangingPunct="1"/>
              <a:t>‹#›</a:t>
            </a:fld>
            <a:endParaRPr lang="en-US" altLang="en-US" b="1">
              <a:solidFill>
                <a:schemeClr val="bg1"/>
              </a:solidFill>
              <a:latin typeface="Euphemi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942800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black">
          <a:xfrm>
            <a:off x="11579225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5" name="Rectangle 4"/>
          <p:cNvSpPr/>
          <p:nvPr/>
        </p:nvSpPr>
        <p:spPr bwMode="gray">
          <a:xfrm>
            <a:off x="11274425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1216025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7" name="Rectangle 6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cxnSp>
        <p:nvCxnSpPr>
          <p:cNvPr id="8" name="Straight Connector 7"/>
          <p:cNvCxnSpPr/>
          <p:nvPr/>
        </p:nvCxnSpPr>
        <p:spPr bwMode="white">
          <a:xfrm>
            <a:off x="11572875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 bwMode="black">
          <a:xfrm>
            <a:off x="0" y="5643563"/>
            <a:ext cx="1216025" cy="1214437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216025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black">
          <a:xfrm>
            <a:off x="11579225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2" name="Rectangle 11"/>
          <p:cNvSpPr/>
          <p:nvPr/>
        </p:nvSpPr>
        <p:spPr bwMode="gray">
          <a:xfrm>
            <a:off x="11274425" y="0"/>
            <a:ext cx="3048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3" name="Rectangle 12"/>
          <p:cNvSpPr/>
          <p:nvPr/>
        </p:nvSpPr>
        <p:spPr bwMode="gray">
          <a:xfrm>
            <a:off x="1219200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5" name="Rectangle 14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11572875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 bwMode="black">
          <a:xfrm>
            <a:off x="0" y="0"/>
            <a:ext cx="1216025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cxnSp>
        <p:nvCxnSpPr>
          <p:cNvPr id="18" name="Straight Connector 17"/>
          <p:cNvCxnSpPr/>
          <p:nvPr/>
        </p:nvCxnSpPr>
        <p:spPr bwMode="white">
          <a:xfrm>
            <a:off x="1219200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E23A587-D4FD-4288-8D54-938B4F2A844D}" type="datetimeFigureOut">
              <a:rPr lang="en-US"/>
              <a:pPr>
                <a:defRPr/>
              </a:pPr>
              <a:t>9/25/2020</a:t>
            </a:fld>
            <a:endParaRPr lang="en-US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3" y="6356350"/>
            <a:ext cx="6096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633EF5-D60B-4208-9061-40F6193E81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842477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14872-811A-4479-8874-10A7EE1E9F4F}" type="datetimeFigureOut">
              <a:rPr lang="en-US"/>
              <a:pPr>
                <a:defRPr/>
              </a:pPr>
              <a:t>9/25/2020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7DB6B1-9A5B-4DFD-90D7-ED5621A2A8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5786337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8849F5-ACC8-4B62-906D-E27A7CDFF69A}" type="datetimeFigureOut">
              <a:rPr lang="en-US"/>
              <a:pPr>
                <a:defRPr/>
              </a:pPr>
              <a:t>9/25/2020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2DC57D-0525-461C-BFD8-C8C13AF445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3985908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206611-8CFB-475A-BEA9-9941724D669C}" type="datetimeFigureOut">
              <a:rPr lang="en-US"/>
              <a:pPr>
                <a:defRPr/>
              </a:pPr>
              <a:t>9/25/2020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F6B888-8FBD-49CE-9552-786A1D0DBD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0396690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ltGray">
          <a:xfrm>
            <a:off x="625475" y="0"/>
            <a:ext cx="30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3" name="Rectangle 2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cxnSp>
        <p:nvCxnSpPr>
          <p:cNvPr id="4" name="Straight Connector 3"/>
          <p:cNvCxnSpPr/>
          <p:nvPr/>
        </p:nvCxnSpPr>
        <p:spPr bwMode="white">
          <a:xfrm>
            <a:off x="617538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 bwMode="gray">
          <a:xfrm>
            <a:off x="10969625" y="0"/>
            <a:ext cx="922338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" name="Rectangle 5"/>
          <p:cNvSpPr/>
          <p:nvPr/>
        </p:nvSpPr>
        <p:spPr bwMode="black">
          <a:xfrm>
            <a:off x="11891963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43D1F-AE62-438C-97C2-7AC3F48BE4D4}" type="datetimeFigureOut">
              <a:rPr lang="en-US"/>
              <a:pPr>
                <a:defRPr/>
              </a:pPr>
              <a:t>9/25/2020</a:t>
            </a:fld>
            <a:endParaRPr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AC5D3-E06F-4341-A29E-2DCB347064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5932119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622300" y="0"/>
            <a:ext cx="414655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" name="Rectangle 5"/>
          <p:cNvSpPr/>
          <p:nvPr/>
        </p:nvSpPr>
        <p:spPr bwMode="lt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22300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1884025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731A8-7E1A-4AB4-ACB7-A77A4A52FF63}" type="datetimeFigureOut">
              <a:rPr lang="en-US"/>
              <a:pPr>
                <a:defRPr/>
              </a:pPr>
              <a:t>9/25/2020</a:t>
            </a:fld>
            <a:endParaRPr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  <a:endParaRPr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199A96-1003-4609-AF75-5612BB7212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280929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6" name="Rectangle 5"/>
          <p:cNvSpPr/>
          <p:nvPr/>
        </p:nvSpPr>
        <p:spPr bwMode="black">
          <a:xfrm>
            <a:off x="11884025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7" name="Rectangle 6"/>
          <p:cNvSpPr/>
          <p:nvPr/>
        </p:nvSpPr>
        <p:spPr bwMode="ltGray">
          <a:xfrm>
            <a:off x="4875213" y="0"/>
            <a:ext cx="70167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cxnSp>
        <p:nvCxnSpPr>
          <p:cNvPr id="8" name="Straight Connector 7"/>
          <p:cNvCxnSpPr/>
          <p:nvPr/>
        </p:nvCxnSpPr>
        <p:spPr bwMode="white">
          <a:xfrm>
            <a:off x="1187926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57379EC-F50E-4998-B88A-5630844E3339}" type="datetimeFigureOut">
              <a:rPr lang="en-US"/>
              <a:pPr>
                <a:defRPr/>
              </a:pPr>
              <a:t>9/25/2020</a:t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C3B3C69-9042-49C9-B1A5-D0597B00FD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7473441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025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538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538" y="736600"/>
            <a:ext cx="609600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538" y="736600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538" y="1346200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617538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5" name="Title Placeholder 1"/>
          <p:cNvSpPr>
            <a:spLocks noGrp="1"/>
          </p:cNvSpPr>
          <p:nvPr>
            <p:ph type="title"/>
          </p:nvPr>
        </p:nvSpPr>
        <p:spPr bwMode="auto">
          <a:xfrm>
            <a:off x="1593850" y="177800"/>
            <a:ext cx="9782175" cy="123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10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93850" y="1600200"/>
            <a:ext cx="97821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013" y="6356350"/>
            <a:ext cx="121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cap="all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7F1567E-90C0-402F-AF53-AB3D599369B0}" type="datetimeFigureOut">
              <a:rPr lang="en-US"/>
              <a:pPr>
                <a:defRPr/>
              </a:pPr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6063" y="6356350"/>
            <a:ext cx="3973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cap="all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8013" y="838200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b="1">
                <a:solidFill>
                  <a:schemeClr val="bg1"/>
                </a:solidFill>
                <a:latin typeface="Euphemia" pitchFamily="34" charset="0"/>
              </a:defRPr>
            </a:lvl1pPr>
          </a:lstStyle>
          <a:p>
            <a:fld id="{0EFB13DC-6A40-42E5-B159-AD6895B464E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rgbClr val="35404A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5404A"/>
          </a:solidFill>
          <a:latin typeface="Euphemia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5404A"/>
          </a:solidFill>
          <a:latin typeface="Euphemia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5404A"/>
          </a:solidFill>
          <a:latin typeface="Euphemia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5404A"/>
          </a:solidFill>
          <a:latin typeface="Euphemi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5404A"/>
          </a:solidFill>
          <a:latin typeface="Euphemia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5404A"/>
          </a:solidFill>
          <a:latin typeface="Euphemia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5404A"/>
          </a:solidFill>
          <a:latin typeface="Euphemia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35404A"/>
          </a:solidFill>
          <a:latin typeface="Euphemia" pitchFamily="34" charset="0"/>
        </a:defRPr>
      </a:lvl9pPr>
    </p:titleStyle>
    <p:bodyStyle>
      <a:lvl1pPr marL="246063" indent="-246063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1188" indent="-246063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7900" indent="-246063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3025" indent="-246063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738" indent="-246063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1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70.wmf"/><Relationship Id="rId5" Type="http://schemas.openxmlformats.org/officeDocument/2006/relationships/image" Target="../media/image67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69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75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2.w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74.wmf"/><Relationship Id="rId5" Type="http://schemas.openxmlformats.org/officeDocument/2006/relationships/image" Target="../media/image71.wmf"/><Relationship Id="rId15" Type="http://schemas.openxmlformats.org/officeDocument/2006/relationships/image" Target="../media/image76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73.wmf"/><Relationship Id="rId14" Type="http://schemas.openxmlformats.org/officeDocument/2006/relationships/oleObject" Target="../embeddings/oleObject12.bin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ctrTitle"/>
          </p:nvPr>
        </p:nvSpPr>
        <p:spPr>
          <a:xfrm>
            <a:off x="2055813" y="304800"/>
            <a:ext cx="9448800" cy="1066800"/>
          </a:xfrm>
        </p:spPr>
        <p:txBody>
          <a:bodyPr/>
          <a:lstStyle/>
          <a:p>
            <a:pPr eaLnBrk="1" hangingPunct="1"/>
            <a:r>
              <a:rPr lang="en-US" altLang="en-US" b="1"/>
              <a:t>The Central Force Problem </a:t>
            </a:r>
          </a:p>
        </p:txBody>
      </p:sp>
      <p:pic>
        <p:nvPicPr>
          <p:cNvPr id="16387" name="Picture 2" descr="IMG-20160607-WA0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13" y="2209800"/>
            <a:ext cx="3251200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3" descr="svnit-survey-transparent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3" y="1676400"/>
            <a:ext cx="2439987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894013" y="3868738"/>
            <a:ext cx="8077200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lang="en-US" sz="3200" b="1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Dr.  </a:t>
            </a:r>
            <a:r>
              <a:rPr lang="en-US" sz="3200" b="1" err="1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Yogesh</a:t>
            </a:r>
            <a:r>
              <a:rPr lang="en-US" sz="3200" b="1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 </a:t>
            </a:r>
            <a:r>
              <a:rPr lang="en-US" sz="3200" b="1" err="1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Sonvane</a:t>
            </a:r>
            <a:endParaRPr lang="en-US" sz="3200" b="1">
              <a:solidFill>
                <a:srgbClr val="336600"/>
              </a:solidFill>
              <a:latin typeface="+mj-lt"/>
              <a:ea typeface="Calibri" pitchFamily="34" charset="0"/>
              <a:cs typeface="CharterBT-Bold" charset="0"/>
            </a:endParaRPr>
          </a:p>
          <a:p>
            <a:pPr algn="ctr" eaLnBrk="1" hangingPunct="1">
              <a:defRPr/>
            </a:pPr>
            <a:r>
              <a:rPr lang="en-US" sz="2400" b="1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Assistant Professor</a:t>
            </a:r>
          </a:p>
          <a:p>
            <a:pPr algn="ctr" eaLnBrk="1" hangingPunct="1">
              <a:defRPr/>
            </a:pPr>
            <a:r>
              <a:rPr lang="en-US" sz="2400" b="1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Department of Applied Physics</a:t>
            </a:r>
            <a:endParaRPr lang="en-US" sz="2400" b="1">
              <a:solidFill>
                <a:srgbClr val="336600"/>
              </a:solidFill>
              <a:latin typeface="+mj-lt"/>
              <a:cs typeface="Arial" charset="0"/>
            </a:endParaRPr>
          </a:p>
          <a:p>
            <a:pPr algn="ctr">
              <a:defRPr/>
            </a:pPr>
            <a:r>
              <a:rPr lang="en-US" sz="2300" b="1" err="1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Sardar</a:t>
            </a:r>
            <a:r>
              <a:rPr lang="en-US" sz="2300" b="1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 </a:t>
            </a:r>
            <a:r>
              <a:rPr lang="en-US" sz="2300" b="1" err="1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Vallabhbhai</a:t>
            </a:r>
            <a:r>
              <a:rPr lang="en-US" sz="2300" b="1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 National Institute of Technology, </a:t>
            </a:r>
            <a:r>
              <a:rPr lang="en-US" sz="2300" b="1" err="1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Surat</a:t>
            </a:r>
            <a:r>
              <a:rPr lang="en-US" sz="2300" b="1">
                <a:solidFill>
                  <a:srgbClr val="336600"/>
                </a:solidFill>
                <a:latin typeface="+mj-lt"/>
                <a:ea typeface="Calibri" pitchFamily="34" charset="0"/>
                <a:cs typeface="CharterBT-Bold" charset="0"/>
              </a:rPr>
              <a:t> </a:t>
            </a:r>
            <a:endParaRPr lang="en-US" sz="2300" b="1">
              <a:solidFill>
                <a:srgbClr val="336600"/>
              </a:solidFill>
              <a:latin typeface="+mj-lt"/>
              <a:cs typeface="Arial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192088"/>
            <a:ext cx="9906000" cy="658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263525"/>
            <a:ext cx="9356725" cy="633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327025"/>
            <a:ext cx="9001125" cy="620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212725"/>
            <a:ext cx="8747125" cy="643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77825"/>
            <a:ext cx="8950325" cy="610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161925"/>
            <a:ext cx="8899525" cy="653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41288"/>
            <a:ext cx="8539162" cy="656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95275"/>
            <a:ext cx="9559925" cy="626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528638"/>
            <a:ext cx="9509125" cy="580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6"/>
          <p:cNvSpPr txBox="1">
            <a:spLocks noChangeArrowheads="1"/>
          </p:cNvSpPr>
          <p:nvPr/>
        </p:nvSpPr>
        <p:spPr bwMode="auto">
          <a:xfrm>
            <a:off x="4799013" y="228600"/>
            <a:ext cx="2262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FF3300"/>
                </a:solidFill>
              </a:rPr>
              <a:t>Solution on Board!</a:t>
            </a:r>
          </a:p>
        </p:txBody>
      </p:sp>
      <p:pic>
        <p:nvPicPr>
          <p:cNvPr id="122883" name="Picture 8" descr="Orbi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3" y="838200"/>
            <a:ext cx="4132262" cy="258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4" name="Picture 9" descr="Orbi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3" y="3276600"/>
            <a:ext cx="4067175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2"/>
          <p:cNvSpPr txBox="1">
            <a:spLocks noChangeArrowheads="1"/>
          </p:cNvSpPr>
          <p:nvPr/>
        </p:nvSpPr>
        <p:spPr bwMode="auto">
          <a:xfrm>
            <a:off x="4799013" y="152400"/>
            <a:ext cx="2262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FF3300"/>
                </a:solidFill>
              </a:rPr>
              <a:t>Solution on Board!</a:t>
            </a:r>
          </a:p>
        </p:txBody>
      </p:sp>
      <p:pic>
        <p:nvPicPr>
          <p:cNvPr id="123907" name="Picture 5" descr="Orbit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3" y="914400"/>
            <a:ext cx="4132262" cy="307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8" name="Picture 6" descr="Orbit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3" y="3200400"/>
            <a:ext cx="4067175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206375"/>
            <a:ext cx="9829800" cy="644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152400"/>
            <a:ext cx="9174162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533400"/>
            <a:ext cx="8899525" cy="534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396875"/>
            <a:ext cx="9407525" cy="606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231775"/>
            <a:ext cx="9407525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3" y="117475"/>
            <a:ext cx="8869362" cy="666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801688"/>
            <a:ext cx="9458325" cy="52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130175"/>
            <a:ext cx="9661525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282575"/>
            <a:ext cx="9661525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152400"/>
            <a:ext cx="9661525" cy="659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89213" y="0"/>
            <a:ext cx="7772400" cy="762000"/>
          </a:xfrm>
        </p:spPr>
        <p:txBody>
          <a:bodyPr/>
          <a:lstStyle/>
          <a:p>
            <a:r>
              <a:rPr lang="en-US" altLang="en-US" sz="3200" b="1">
                <a:solidFill>
                  <a:srgbClr val="0033CC"/>
                </a:solidFill>
                <a:sym typeface="Times New Roman" panose="02020603050405020304" pitchFamily="18" charset="0"/>
              </a:rPr>
              <a:t>Central Force Field Scattering</a:t>
            </a:r>
            <a:endParaRPr lang="en-US" altLang="en-US" sz="3200" b="1">
              <a:sym typeface="Times New Roman" panose="02020603050405020304" pitchFamily="18" charset="0"/>
            </a:endParaRP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976313"/>
            <a:ext cx="10210800" cy="5867400"/>
          </a:xfrm>
        </p:spPr>
        <p:txBody>
          <a:bodyPr/>
          <a:lstStyle/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Application of Central Forces outside of astronomy: </a:t>
            </a: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Scattering of particles</a:t>
            </a:r>
            <a:r>
              <a:rPr lang="en-US" altLang="en-US" b="1">
                <a:sym typeface="Times New Roman" panose="02020603050405020304" pitchFamily="18" charset="0"/>
              </a:rPr>
              <a:t>.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Atomic scale scattering: Need QM of course! 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b="1">
                <a:solidFill>
                  <a:srgbClr val="006600"/>
                </a:solidFill>
                <a:sym typeface="Times New Roman" panose="02020603050405020304" pitchFamily="18" charset="0"/>
              </a:rPr>
              <a:t>Description of scattering processes:</a:t>
            </a:r>
            <a:r>
              <a:rPr lang="en-US" altLang="en-US">
                <a:solidFill>
                  <a:srgbClr val="006600"/>
                </a:solidFill>
                <a:sym typeface="Times New Roman" panose="02020603050405020304" pitchFamily="18" charset="0"/>
              </a:rPr>
              <a:t> </a:t>
            </a:r>
          </a:p>
          <a:p>
            <a:pPr lvl="1"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Independent of CM or QM. 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1 body formulation = Scattering of particles by a </a:t>
            </a:r>
          </a:p>
          <a:p>
            <a:pPr algn="ctr"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 i="1" u="sng">
                <a:solidFill>
                  <a:srgbClr val="FF3300"/>
                </a:solidFill>
                <a:sym typeface="Times New Roman" panose="02020603050405020304" pitchFamily="18" charset="0"/>
              </a:rPr>
              <a:t>Center of Force</a:t>
            </a:r>
            <a:r>
              <a:rPr lang="en-US" altLang="en-US">
                <a:solidFill>
                  <a:srgbClr val="FF3300"/>
                </a:solidFill>
                <a:sym typeface="Times New Roman" panose="02020603050405020304" pitchFamily="18" charset="0"/>
              </a:rPr>
              <a:t>.</a:t>
            </a:r>
          </a:p>
          <a:p>
            <a:pPr lvl="1"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Original 2 body problem = Scattering of  “particle” with the reduced mass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μ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>
                <a:sym typeface="Times New Roman" panose="02020603050405020304" pitchFamily="18" charset="0"/>
              </a:rPr>
              <a:t>from a center of force</a:t>
            </a:r>
          </a:p>
          <a:p>
            <a:pPr lvl="1"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Here, we go right away to the 1 body formulation, </a:t>
            </a:r>
            <a:r>
              <a:rPr lang="en-US" altLang="en-US" b="1" i="1">
                <a:solidFill>
                  <a:srgbClr val="9900CC"/>
                </a:solidFill>
                <a:sym typeface="Times New Roman" panose="02020603050405020304" pitchFamily="18" charset="0"/>
              </a:rPr>
              <a:t>while bearing in mind that it really came from the 2 body problem</a:t>
            </a:r>
            <a:r>
              <a:rPr lang="en-US" altLang="en-US">
                <a:sym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613" y="533400"/>
            <a:ext cx="9677400" cy="6172200"/>
          </a:xfrm>
        </p:spPr>
        <p:txBody>
          <a:bodyPr/>
          <a:lstStyle/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Consider a </a:t>
            </a:r>
            <a:r>
              <a:rPr lang="en-US" altLang="en-US" b="1">
                <a:solidFill>
                  <a:srgbClr val="0033CC"/>
                </a:solidFill>
                <a:sym typeface="Times New Roman" panose="02020603050405020304" pitchFamily="18" charset="0"/>
              </a:rPr>
              <a:t>uniform beam</a:t>
            </a:r>
            <a:r>
              <a:rPr lang="en-US" altLang="en-US">
                <a:sym typeface="Times New Roman" panose="02020603050405020304" pitchFamily="18" charset="0"/>
              </a:rPr>
              <a:t> of particles (of any kind) of equal mass and energy incident on a center of force (Central force </a:t>
            </a:r>
            <a:r>
              <a:rPr lang="en-US" altLang="en-US" b="1">
                <a:sym typeface="Times New Roman" panose="02020603050405020304" pitchFamily="18" charset="0"/>
              </a:rPr>
              <a:t>f(r)</a:t>
            </a:r>
            <a:r>
              <a:rPr lang="en-US" altLang="en-US">
                <a:sym typeface="Times New Roman" panose="02020603050405020304" pitchFamily="18" charset="0"/>
              </a:rPr>
              <a:t>).</a:t>
            </a:r>
          </a:p>
          <a:p>
            <a:pPr lvl="1">
              <a:tabLst>
                <a:tab pos="1600200" algn="l"/>
                <a:tab pos="3551238" algn="l"/>
              </a:tabLst>
            </a:pPr>
            <a:r>
              <a:rPr lang="en-US" altLang="en-US" b="1" i="1">
                <a:solidFill>
                  <a:srgbClr val="FF3300"/>
                </a:solidFill>
                <a:sym typeface="Times New Roman" panose="02020603050405020304" pitchFamily="18" charset="0"/>
              </a:rPr>
              <a:t>Assume</a:t>
            </a:r>
            <a:r>
              <a:rPr lang="en-US" altLang="en-US">
                <a:solidFill>
                  <a:srgbClr val="FF3300"/>
                </a:solidFill>
                <a:sym typeface="Times New Roman" panose="02020603050405020304" pitchFamily="18" charset="0"/>
              </a:rPr>
              <a:t> </a:t>
            </a:r>
            <a:r>
              <a:rPr lang="en-US" altLang="en-US">
                <a:sym typeface="Times New Roman" panose="02020603050405020304" pitchFamily="18" charset="0"/>
              </a:rPr>
              <a:t>that</a:t>
            </a:r>
            <a:r>
              <a:rPr lang="en-US" altLang="en-US">
                <a:solidFill>
                  <a:srgbClr val="FF3300"/>
                </a:solidFill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Times New Roman" panose="02020603050405020304" pitchFamily="18" charset="0"/>
              </a:rPr>
              <a:t>f(r) </a:t>
            </a:r>
            <a:r>
              <a:rPr lang="en-US" altLang="en-US">
                <a:sym typeface="Times New Roman" panose="02020603050405020304" pitchFamily="18" charset="0"/>
              </a:rPr>
              <a:t>falls off to zero at large </a:t>
            </a:r>
            <a:r>
              <a:rPr lang="en-US" altLang="en-US" b="1">
                <a:sym typeface="Times New Roman" panose="02020603050405020304" pitchFamily="18" charset="0"/>
              </a:rPr>
              <a:t>r</a:t>
            </a:r>
            <a:r>
              <a:rPr lang="en-US" altLang="en-US">
                <a:sym typeface="Times New Roman" panose="02020603050405020304" pitchFamily="18" charset="0"/>
              </a:rPr>
              <a:t>. 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Incident beam is characterized by an intensity </a:t>
            </a:r>
            <a:r>
              <a:rPr lang="en-US" altLang="en-US" sz="2400">
                <a:sym typeface="Times New Roman" panose="02020603050405020304" pitchFamily="18" charset="0"/>
              </a:rPr>
              <a:t>(flux density)</a:t>
            </a:r>
            <a:r>
              <a:rPr lang="en-US" altLang="en-US" b="1">
                <a:sym typeface="Times New Roman" panose="02020603050405020304" pitchFamily="18" charset="0"/>
              </a:rPr>
              <a:t> I </a:t>
            </a:r>
            <a:r>
              <a:rPr lang="en-US" altLang="en-US" b="1">
                <a:sym typeface="Symbol" panose="05050102010706020507" pitchFamily="18" charset="2"/>
              </a:rPr>
              <a:t> </a:t>
            </a:r>
            <a:r>
              <a:rPr lang="en-US" altLang="en-US">
                <a:sym typeface="Symbol" panose="05050102010706020507" pitchFamily="18" charset="2"/>
              </a:rPr>
              <a:t># particles crossing a unit area (</a:t>
            </a:r>
            <a:r>
              <a:rPr lang="en-US" altLang="en-US" b="1">
                <a:sym typeface="Symbol" panose="05050102010706020507" pitchFamily="18" charset="2"/>
              </a:rPr>
              <a:t></a:t>
            </a:r>
            <a:r>
              <a:rPr lang="en-US" altLang="en-US">
                <a:sym typeface="Symbol" panose="05050102010706020507" pitchFamily="18" charset="2"/>
              </a:rPr>
              <a:t> beam) per unit time </a:t>
            </a:r>
            <a:r>
              <a:rPr lang="en-US" altLang="en-US" sz="2400">
                <a:sym typeface="Symbol" panose="05050102010706020507" pitchFamily="18" charset="2"/>
              </a:rPr>
              <a:t>(= # particles per </a:t>
            </a:r>
            <a:r>
              <a:rPr lang="en-US" altLang="en-US" sz="2400" b="1">
                <a:sym typeface="Symbol" panose="05050102010706020507" pitchFamily="18" charset="2"/>
              </a:rPr>
              <a:t>m</a:t>
            </a:r>
            <a:r>
              <a:rPr lang="en-US" altLang="en-US" sz="2400" b="1" baseline="30000">
                <a:sym typeface="Symbol" panose="05050102010706020507" pitchFamily="18" charset="2"/>
              </a:rPr>
              <a:t>3</a:t>
            </a:r>
            <a:r>
              <a:rPr lang="en-US" altLang="en-US" sz="2400">
                <a:sym typeface="Symbol" panose="05050102010706020507" pitchFamily="18" charset="2"/>
              </a:rPr>
              <a:t> per</a:t>
            </a:r>
            <a:r>
              <a:rPr lang="en-US" altLang="en-US" sz="2400" b="1">
                <a:sym typeface="Symbol" panose="05050102010706020507" pitchFamily="18" charset="2"/>
              </a:rPr>
              <a:t> s</a:t>
            </a:r>
            <a:r>
              <a:rPr lang="en-US" altLang="en-US" sz="2400">
                <a:sym typeface="Symbol" panose="05050102010706020507" pitchFamily="18" charset="2"/>
              </a:rPr>
              <a:t>)</a:t>
            </a:r>
          </a:p>
          <a:p>
            <a:pPr lvl="1"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As a particle approaches the center of force, it is either attracted or repelled &amp; thus it’s orbit will be changed (deviate from the initial straight line path).</a:t>
            </a:r>
          </a:p>
          <a:p>
            <a:pPr lvl="1"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Symbol" panose="05050102010706020507" pitchFamily="18" charset="2"/>
              </a:rPr>
              <a:t></a:t>
            </a:r>
            <a:r>
              <a:rPr lang="en-US" altLang="en-US">
                <a:sym typeface="Symbol" panose="05050102010706020507" pitchFamily="18" charset="2"/>
              </a:rPr>
              <a:t> Direction of final motion is not the same as incident motion.  </a:t>
            </a:r>
            <a:r>
              <a:rPr lang="en-US" altLang="en-US" b="1">
                <a:sym typeface="Symbol" panose="05050102010706020507" pitchFamily="18" charset="2"/>
              </a:rPr>
              <a:t> </a:t>
            </a: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 </a:t>
            </a:r>
            <a:r>
              <a:rPr lang="en-US" altLang="en-US" b="1" u="sng">
                <a:solidFill>
                  <a:srgbClr val="FF3300"/>
                </a:solidFill>
                <a:sym typeface="Symbol" panose="05050102010706020507" pitchFamily="18" charset="2"/>
              </a:rPr>
              <a:t>Particle is Scattered</a:t>
            </a: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3" y="228600"/>
            <a:ext cx="9525000" cy="641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613" y="228600"/>
            <a:ext cx="9677400" cy="5086350"/>
          </a:xfrm>
        </p:spPr>
        <p:txBody>
          <a:bodyPr/>
          <a:lstStyle/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For </a:t>
            </a: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repulsive scattering</a:t>
            </a:r>
            <a:r>
              <a:rPr lang="en-US" altLang="en-US">
                <a:sym typeface="Times New Roman" panose="02020603050405020304" pitchFamily="18" charset="0"/>
              </a:rPr>
              <a:t> </a:t>
            </a:r>
            <a:r>
              <a:rPr lang="en-US" altLang="en-US" sz="2400">
                <a:sym typeface="Times New Roman" panose="02020603050405020304" pitchFamily="18" charset="0"/>
              </a:rPr>
              <a:t>(what we mainly look at here)</a:t>
            </a:r>
            <a:r>
              <a:rPr lang="en-US" altLang="en-US">
                <a:sym typeface="Times New Roman" panose="02020603050405020304" pitchFamily="18" charset="0"/>
              </a:rPr>
              <a:t> the situation is as shown in the figure:</a:t>
            </a:r>
          </a:p>
          <a:p>
            <a:pPr>
              <a:tabLst>
                <a:tab pos="1600200" algn="l"/>
                <a:tab pos="3551238" algn="l"/>
              </a:tabLst>
            </a:pPr>
            <a:endParaRPr lang="en-US" altLang="en-US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3551238" algn="l"/>
              </a:tabLst>
            </a:pPr>
            <a:endParaRPr lang="en-US" altLang="en-US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3551238" algn="l"/>
              </a:tabLst>
            </a:pPr>
            <a:endParaRPr lang="en-US" altLang="en-US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3551238" algn="l"/>
              </a:tabLst>
            </a:pPr>
            <a:endParaRPr lang="en-US" altLang="en-US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3551238" algn="l"/>
              </a:tabLst>
            </a:pPr>
            <a:endParaRPr lang="en-US" altLang="en-US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3551238" algn="l"/>
              </a:tabLst>
            </a:pPr>
            <a:endParaRPr lang="en-US" altLang="en-US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b="1" i="1" u="sng">
                <a:solidFill>
                  <a:srgbClr val="0033CC"/>
                </a:solidFill>
                <a:sym typeface="Times New Roman" panose="02020603050405020304" pitchFamily="18" charset="0"/>
              </a:rPr>
              <a:t>Define</a:t>
            </a:r>
            <a:r>
              <a:rPr lang="en-US" altLang="en-US" b="1" i="1">
                <a:solidFill>
                  <a:srgbClr val="0033CC"/>
                </a:solidFill>
                <a:sym typeface="Times New Roman" panose="02020603050405020304" pitchFamily="18" charset="0"/>
              </a:rPr>
              <a:t>:</a:t>
            </a:r>
            <a:r>
              <a:rPr lang="en-US" altLang="en-US">
                <a:solidFill>
                  <a:srgbClr val="0033CC"/>
                </a:solidFill>
                <a:sym typeface="Times New Roman" panose="02020603050405020304" pitchFamily="18" charset="0"/>
              </a:rPr>
              <a:t> </a:t>
            </a:r>
            <a:r>
              <a:rPr lang="en-US" altLang="en-US" b="1">
                <a:solidFill>
                  <a:srgbClr val="0033CC"/>
                </a:solidFill>
                <a:sym typeface="Times New Roman" panose="02020603050405020304" pitchFamily="18" charset="0"/>
              </a:rPr>
              <a:t>Cross Section for Scattering</a:t>
            </a:r>
            <a:r>
              <a:rPr lang="en-US" altLang="en-US">
                <a:sym typeface="Times New Roman" panose="02020603050405020304" pitchFamily="18" charset="0"/>
              </a:rPr>
              <a:t> in a given direction (</a:t>
            </a:r>
            <a:r>
              <a:rPr lang="en-US" altLang="en-US" sz="2400">
                <a:sym typeface="Times New Roman" panose="02020603050405020304" pitchFamily="18" charset="0"/>
              </a:rPr>
              <a:t>into a given solid angle </a:t>
            </a:r>
            <a:r>
              <a:rPr lang="en-US" altLang="en-US" sz="2400" b="1">
                <a:sym typeface="Times New Roman" panose="02020603050405020304" pitchFamily="18" charset="0"/>
              </a:rPr>
              <a:t>d</a:t>
            </a:r>
            <a:r>
              <a:rPr lang="en-US" altLang="en-US" sz="2400" b="1">
                <a:sym typeface="Symbol" panose="05050102010706020507" pitchFamily="18" charset="2"/>
              </a:rPr>
              <a:t></a:t>
            </a:r>
            <a:r>
              <a:rPr lang="en-US" altLang="en-US">
                <a:sym typeface="Times New Roman" panose="02020603050405020304" pitchFamily="18" charset="0"/>
              </a:rPr>
              <a:t>):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         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n-US" altLang="en-US" b="1">
                <a:sym typeface="Symbol" panose="05050102010706020507" pitchFamily="18" charset="2"/>
              </a:rPr>
              <a:t>)d   (N</a:t>
            </a:r>
            <a:r>
              <a:rPr lang="en-US" altLang="en-US" b="1" baseline="-25000">
                <a:sym typeface="Symbol" panose="05050102010706020507" pitchFamily="18" charset="2"/>
              </a:rPr>
              <a:t>s</a:t>
            </a:r>
            <a:r>
              <a:rPr lang="en-US" altLang="en-US" b="1">
                <a:sym typeface="Symbol" panose="05050102010706020507" pitchFamily="18" charset="2"/>
              </a:rPr>
              <a:t>/I). </a:t>
            </a:r>
            <a:r>
              <a:rPr lang="en-US" altLang="en-US" sz="2400">
                <a:sym typeface="Symbol" panose="05050102010706020507" pitchFamily="18" charset="2"/>
              </a:rPr>
              <a:t>With</a:t>
            </a:r>
            <a:r>
              <a:rPr lang="en-US" altLang="en-US" sz="2400" b="1">
                <a:sym typeface="Symbol" panose="05050102010706020507" pitchFamily="18" charset="2"/>
              </a:rPr>
              <a:t> I = </a:t>
            </a:r>
            <a:r>
              <a:rPr lang="en-US" altLang="en-US" sz="2400">
                <a:sym typeface="Symbol" panose="05050102010706020507" pitchFamily="18" charset="2"/>
              </a:rPr>
              <a:t>incident intensity</a:t>
            </a:r>
            <a:endParaRPr lang="en-US" altLang="en-US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Symbol" panose="05050102010706020507" pitchFamily="18" charset="2"/>
              </a:rPr>
              <a:t>           </a:t>
            </a:r>
            <a:r>
              <a:rPr lang="en-US" altLang="en-US" sz="2400" b="1">
                <a:sym typeface="Symbol" panose="05050102010706020507" pitchFamily="18" charset="2"/>
              </a:rPr>
              <a:t>N</a:t>
            </a:r>
            <a:r>
              <a:rPr lang="en-US" altLang="en-US" sz="2400" b="1" baseline="-25000">
                <a:sym typeface="Symbol" panose="05050102010706020507" pitchFamily="18" charset="2"/>
              </a:rPr>
              <a:t>s</a:t>
            </a:r>
            <a:r>
              <a:rPr lang="en-US" altLang="en-US" sz="2400" b="1">
                <a:sym typeface="Symbol" panose="05050102010706020507" pitchFamily="18" charset="2"/>
              </a:rPr>
              <a:t> = </a:t>
            </a:r>
            <a:r>
              <a:rPr lang="en-US" altLang="en-US" sz="2400">
                <a:sym typeface="Symbol" panose="05050102010706020507" pitchFamily="18" charset="2"/>
              </a:rPr>
              <a:t># particles/time scattered into solid angle </a:t>
            </a:r>
            <a:r>
              <a:rPr lang="en-US" altLang="en-US" sz="2400" b="1">
                <a:sym typeface="Symbol" panose="05050102010706020507" pitchFamily="18" charset="2"/>
              </a:rPr>
              <a:t>d</a:t>
            </a:r>
            <a:r>
              <a:rPr lang="en-US" altLang="en-US" sz="2400">
                <a:sym typeface="Symbol" panose="05050102010706020507" pitchFamily="18" charset="2"/>
              </a:rPr>
              <a:t> </a:t>
            </a:r>
          </a:p>
        </p:txBody>
      </p:sp>
      <p:pic>
        <p:nvPicPr>
          <p:cNvPr id="134147" name="Picture 6" descr="Ch3F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13" y="1404938"/>
            <a:ext cx="6591300" cy="301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214313"/>
            <a:ext cx="9829800" cy="5086350"/>
          </a:xfrm>
        </p:spPr>
        <p:txBody>
          <a:bodyPr/>
          <a:lstStyle/>
          <a:p>
            <a:pPr>
              <a:tabLst>
                <a:tab pos="1600200" algn="l"/>
                <a:tab pos="3551238" algn="l"/>
              </a:tabLst>
            </a:pPr>
            <a:r>
              <a:rPr lang="en-US" altLang="en-US" sz="2600" b="1">
                <a:solidFill>
                  <a:srgbClr val="0033CC"/>
                </a:solidFill>
                <a:sym typeface="Times New Roman" panose="02020603050405020304" pitchFamily="18" charset="0"/>
              </a:rPr>
              <a:t>Scattering Cross Section:</a:t>
            </a:r>
            <a:r>
              <a:rPr lang="en-US" altLang="en-US" sz="2600">
                <a:sym typeface="Times New Roman" panose="02020603050405020304" pitchFamily="18" charset="0"/>
              </a:rPr>
              <a:t> 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	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n-US" altLang="en-US" b="1">
                <a:sym typeface="Symbol" panose="05050102010706020507" pitchFamily="18" charset="2"/>
              </a:rPr>
              <a:t>)d   (N</a:t>
            </a:r>
            <a:r>
              <a:rPr lang="en-US" altLang="en-US" b="1" baseline="-25000">
                <a:sym typeface="Symbol" panose="05050102010706020507" pitchFamily="18" charset="2"/>
              </a:rPr>
              <a:t>s</a:t>
            </a:r>
            <a:r>
              <a:rPr lang="en-US" altLang="en-US" b="1">
                <a:sym typeface="Symbol" panose="05050102010706020507" pitchFamily="18" charset="2"/>
              </a:rPr>
              <a:t>/I)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Symbol" panose="05050102010706020507" pitchFamily="18" charset="2"/>
              </a:rPr>
              <a:t>	    </a:t>
            </a:r>
            <a:r>
              <a:rPr lang="en-US" altLang="en-US" sz="2400" b="1">
                <a:sym typeface="Symbol" panose="05050102010706020507" pitchFamily="18" charset="2"/>
              </a:rPr>
              <a:t>I = </a:t>
            </a:r>
            <a:r>
              <a:rPr lang="en-US" altLang="en-US" sz="2400">
                <a:sym typeface="Symbol" panose="05050102010706020507" pitchFamily="18" charset="2"/>
              </a:rPr>
              <a:t>incident intensity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	    </a:t>
            </a:r>
            <a:r>
              <a:rPr lang="en-US" altLang="en-US" sz="2400" b="1">
                <a:sym typeface="Symbol" panose="05050102010706020507" pitchFamily="18" charset="2"/>
              </a:rPr>
              <a:t>N</a:t>
            </a:r>
            <a:r>
              <a:rPr lang="en-US" altLang="en-US" sz="2400" b="1" baseline="-25000">
                <a:sym typeface="Symbol" panose="05050102010706020507" pitchFamily="18" charset="2"/>
              </a:rPr>
              <a:t>s</a:t>
            </a:r>
            <a:r>
              <a:rPr lang="en-US" altLang="en-US" sz="2400" b="1">
                <a:sym typeface="Symbol" panose="05050102010706020507" pitchFamily="18" charset="2"/>
              </a:rPr>
              <a:t> = </a:t>
            </a:r>
            <a:r>
              <a:rPr lang="en-US" altLang="en-US" sz="2400">
                <a:sym typeface="Symbol" panose="05050102010706020507" pitchFamily="18" charset="2"/>
              </a:rPr>
              <a:t># particles/time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	    scattered into angle </a:t>
            </a:r>
            <a:r>
              <a:rPr lang="en-US" altLang="en-US" sz="2400" b="1">
                <a:sym typeface="Symbol" panose="05050102010706020507" pitchFamily="18" charset="2"/>
              </a:rPr>
              <a:t>d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In general, the solid angle </a:t>
            </a:r>
            <a:r>
              <a:rPr lang="en-US" altLang="en-US" sz="2400" b="1">
                <a:sym typeface="Symbol" panose="05050102010706020507" pitchFamily="18" charset="2"/>
              </a:rPr>
              <a:t></a:t>
            </a:r>
            <a:r>
              <a:rPr lang="en-US" altLang="en-US" sz="2400">
                <a:sym typeface="Symbol" panose="05050102010706020507" pitchFamily="18" charset="2"/>
              </a:rPr>
              <a:t> depends on the spherical angles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>
                <a:sym typeface="Symbol" panose="05050102010706020507" pitchFamily="18" charset="2"/>
              </a:rPr>
              <a:t>,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Φ</a:t>
            </a:r>
            <a:r>
              <a:rPr lang="en-US" altLang="en-US" b="1">
                <a:sym typeface="Times New Roman" panose="02020603050405020304" pitchFamily="18" charset="0"/>
              </a:rPr>
              <a:t>.</a:t>
            </a:r>
            <a:r>
              <a:rPr lang="en-US" altLang="en-US">
                <a:sym typeface="Times New Roman" panose="02020603050405020304" pitchFamily="18" charset="0"/>
              </a:rPr>
              <a:t> However, for central forces, there must be </a:t>
            </a: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symmetry </a:t>
            </a:r>
            <a:r>
              <a:rPr lang="en-US" altLang="en-US">
                <a:sym typeface="Times New Roman" panose="02020603050405020304" pitchFamily="18" charset="0"/>
              </a:rPr>
              <a:t>about the axis of the incident beam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Symbol" panose="05050102010706020507" pitchFamily="18" charset="2"/>
              </a:rPr>
              <a:t>     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n-US" altLang="en-US" b="1">
                <a:sym typeface="Symbol" panose="05050102010706020507" pitchFamily="18" charset="2"/>
              </a:rPr>
              <a:t>) </a:t>
            </a:r>
            <a:r>
              <a:rPr lang="en-US" altLang="en-US">
                <a:sym typeface="Symbol" panose="05050102010706020507" pitchFamily="18" charset="2"/>
              </a:rPr>
              <a:t>(</a:t>
            </a:r>
            <a:r>
              <a:rPr lang="en-US" altLang="en-US" b="1">
                <a:sym typeface="Symbol" panose="05050102010706020507" pitchFamily="18" charset="2"/>
              </a:rPr>
              <a:t>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</a:t>
            </a:r>
            <a:r>
              <a:rPr lang="en-US" altLang="en-US">
                <a:sym typeface="Symbol" panose="05050102010706020507" pitchFamily="18" charset="2"/>
              </a:rPr>
              <a:t>)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  <a:r>
              <a:rPr lang="en-US" altLang="en-US" sz="2400">
                <a:sym typeface="Symbol" panose="05050102010706020507" pitchFamily="18" charset="2"/>
              </a:rPr>
              <a:t>is independent of azimuthal angle</a:t>
            </a:r>
            <a:r>
              <a:rPr lang="en-US" altLang="en-US" sz="2400" b="1">
                <a:sym typeface="Symbol" panose="05050102010706020507" pitchFamily="18" charset="2"/>
              </a:rPr>
              <a:t>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Φ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endParaRPr lang="en-US" altLang="en-US" b="1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Symbol" panose="05050102010706020507" pitchFamily="18" charset="2"/>
              </a:rPr>
              <a:t>      d  2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π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sin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d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, 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n-US" altLang="en-US" b="1">
                <a:sym typeface="Symbol" panose="05050102010706020507" pitchFamily="18" charset="2"/>
              </a:rPr>
              <a:t>)d  2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π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sin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d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, </a:t>
            </a:r>
            <a:endParaRPr lang="en-US" altLang="en-US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  <a:r>
              <a:rPr lang="en-US" altLang="en-US" sz="2400" b="1">
                <a:sym typeface="Symbol" panose="05050102010706020507" pitchFamily="18" charset="2"/>
              </a:rPr>
              <a:t> </a:t>
            </a:r>
            <a:r>
              <a:rPr lang="en-US" altLang="en-US" sz="2400">
                <a:sym typeface="Symbol" panose="05050102010706020507" pitchFamily="18" charset="2"/>
              </a:rPr>
              <a:t>Angle between incident &amp; scattered beams, as in the figure.</a:t>
            </a:r>
            <a:r>
              <a:rPr lang="en-US" altLang="en-US">
                <a:sym typeface="Symbol" panose="05050102010706020507" pitchFamily="18" charset="2"/>
              </a:rPr>
              <a:t>   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     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 </a:t>
            </a:r>
            <a:r>
              <a:rPr lang="en-US" altLang="en-US">
                <a:sym typeface="Symbol" panose="05050102010706020507" pitchFamily="18" charset="2"/>
              </a:rPr>
              <a:t>“</a:t>
            </a:r>
            <a:r>
              <a:rPr lang="en-US" altLang="en-US" b="1" i="1">
                <a:solidFill>
                  <a:srgbClr val="FF3300"/>
                </a:solidFill>
                <a:sym typeface="Symbol" panose="05050102010706020507" pitchFamily="18" charset="2"/>
              </a:rPr>
              <a:t>cross section</a:t>
            </a:r>
            <a:r>
              <a:rPr lang="en-US" altLang="en-US">
                <a:sym typeface="Symbol" panose="05050102010706020507" pitchFamily="18" charset="2"/>
              </a:rPr>
              <a:t>”. It has units of area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000">
                <a:sym typeface="Symbol" panose="05050102010706020507" pitchFamily="18" charset="2"/>
              </a:rPr>
              <a:t>	     	    Also called the differential cross section. </a:t>
            </a:r>
            <a:r>
              <a:rPr lang="en-US" altLang="en-US" sz="2000" b="1">
                <a:sym typeface="Symbol" panose="05050102010706020507" pitchFamily="18" charset="2"/>
              </a:rPr>
              <a:t> </a:t>
            </a:r>
          </a:p>
        </p:txBody>
      </p:sp>
      <p:pic>
        <p:nvPicPr>
          <p:cNvPr id="135171" name="Picture 6" descr="Ch3F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3" y="685800"/>
            <a:ext cx="419576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533400"/>
            <a:ext cx="10591800" cy="6172200"/>
          </a:xfrm>
        </p:spPr>
        <p:txBody>
          <a:bodyPr/>
          <a:lstStyle/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As in all Central Force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problems, for a given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particle, the orbit, &amp; thus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the amount of scattering,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600">
                <a:sym typeface="Symbol" panose="05050102010706020507" pitchFamily="18" charset="2"/>
              </a:rPr>
              <a:t>is determined by the energy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E</a:t>
            </a:r>
            <a:r>
              <a:rPr lang="en-US" altLang="en-US">
                <a:sym typeface="Symbol" panose="05050102010706020507" pitchFamily="18" charset="2"/>
              </a:rPr>
              <a:t> &amp; the angular momentum 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b="1" i="1">
                <a:solidFill>
                  <a:srgbClr val="FF3300"/>
                </a:solidFill>
                <a:sym typeface="Symbol" panose="05050102010706020507" pitchFamily="18" charset="2"/>
              </a:rPr>
              <a:t>Define</a:t>
            </a:r>
            <a:r>
              <a:rPr lang="en-US" altLang="en-US">
                <a:solidFill>
                  <a:srgbClr val="FF3300"/>
                </a:solidFill>
                <a:sym typeface="Symbol" panose="05050102010706020507" pitchFamily="18" charset="2"/>
              </a:rPr>
              <a:t>: </a:t>
            </a: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Impact parameter</a:t>
            </a:r>
            <a:r>
              <a:rPr lang="en-US" altLang="en-US" b="1">
                <a:sym typeface="Symbol" panose="05050102010706020507" pitchFamily="18" charset="2"/>
              </a:rPr>
              <a:t>, s</a:t>
            </a:r>
            <a:r>
              <a:rPr lang="en-US" altLang="en-US">
                <a:sym typeface="Symbol" panose="05050102010706020507" pitchFamily="18" charset="2"/>
              </a:rPr>
              <a:t>, &amp; express the angular momentum 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>
                <a:sym typeface="MT Extra" panose="05050102010205020202" pitchFamily="18" charset="2"/>
              </a:rPr>
              <a:t> in terms of </a:t>
            </a:r>
            <a:r>
              <a:rPr lang="en-US" altLang="en-US" b="1">
                <a:sym typeface="MT Extra" panose="05050102010205020202" pitchFamily="18" charset="2"/>
              </a:rPr>
              <a:t>E</a:t>
            </a:r>
            <a:r>
              <a:rPr lang="en-US" altLang="en-US">
                <a:sym typeface="MT Extra" panose="05050102010205020202" pitchFamily="18" charset="2"/>
              </a:rPr>
              <a:t> &amp; </a:t>
            </a:r>
            <a:r>
              <a:rPr lang="en-US" altLang="en-US" b="1">
                <a:sym typeface="MT Extra" panose="05050102010205020202" pitchFamily="18" charset="2"/>
              </a:rPr>
              <a:t>s</a:t>
            </a:r>
            <a:r>
              <a:rPr lang="en-US" altLang="en-US">
                <a:sym typeface="MT Extra" panose="05050102010205020202" pitchFamily="18" charset="2"/>
              </a:rPr>
              <a:t>. 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MT Extra" panose="05050102010205020202" pitchFamily="18" charset="2"/>
              </a:rPr>
              <a:t>Impact parameter </a:t>
            </a:r>
            <a:r>
              <a:rPr lang="en-US" altLang="en-US" b="1">
                <a:sym typeface="MT Extra" panose="05050102010205020202" pitchFamily="18" charset="2"/>
              </a:rPr>
              <a:t>s </a:t>
            </a:r>
            <a:r>
              <a:rPr lang="en-US" altLang="en-US" b="1">
                <a:sym typeface="Symbol" panose="05050102010706020507" pitchFamily="18" charset="2"/>
              </a:rPr>
              <a:t> </a:t>
            </a:r>
            <a:r>
              <a:rPr lang="en-US" altLang="en-US">
                <a:sym typeface="Symbol" panose="05050102010706020507" pitchFamily="18" charset="2"/>
              </a:rPr>
              <a:t>the </a:t>
            </a:r>
            <a:r>
              <a:rPr lang="en-US" altLang="en-US" b="1">
                <a:sym typeface="Symbol" panose="05050102010706020507" pitchFamily="18" charset="2"/>
              </a:rPr>
              <a:t> </a:t>
            </a:r>
            <a:r>
              <a:rPr lang="en-US" altLang="en-US">
                <a:sym typeface="Symbol" panose="05050102010706020507" pitchFamily="18" charset="2"/>
              </a:rPr>
              <a:t>distance between the center of force &amp; the incident beam velocity (fig).  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b="1" i="1" u="sng">
                <a:solidFill>
                  <a:srgbClr val="0033CC"/>
                </a:solidFill>
                <a:sym typeface="Symbol" panose="05050102010706020507" pitchFamily="18" charset="2"/>
              </a:rPr>
              <a:t>GOAL:</a:t>
            </a:r>
            <a:r>
              <a:rPr lang="en-US" altLang="en-US" b="1" i="1">
                <a:sym typeface="Symbol" panose="05050102010706020507" pitchFamily="18" charset="2"/>
              </a:rPr>
              <a:t> </a:t>
            </a:r>
            <a:r>
              <a:rPr lang="en-US" altLang="en-US" b="1">
                <a:solidFill>
                  <a:srgbClr val="0033CC"/>
                </a:solidFill>
                <a:sym typeface="Symbol" panose="05050102010706020507" pitchFamily="18" charset="2"/>
              </a:rPr>
              <a:t>Given</a:t>
            </a:r>
            <a:r>
              <a:rPr lang="en-US" altLang="en-US">
                <a:solidFill>
                  <a:srgbClr val="0033CC"/>
                </a:solidFill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the energy</a:t>
            </a:r>
            <a:r>
              <a:rPr lang="en-US" altLang="en-US" b="1">
                <a:sym typeface="Symbol" panose="05050102010706020507" pitchFamily="18" charset="2"/>
              </a:rPr>
              <a:t> E</a:t>
            </a:r>
            <a:r>
              <a:rPr lang="en-US" altLang="en-US">
                <a:sym typeface="Symbol" panose="05050102010706020507" pitchFamily="18" charset="2"/>
              </a:rPr>
              <a:t>, the impact parameter </a:t>
            </a:r>
            <a:r>
              <a:rPr lang="en-US" altLang="en-US" b="1">
                <a:sym typeface="Symbol" panose="05050102010706020507" pitchFamily="18" charset="2"/>
              </a:rPr>
              <a:t>s</a:t>
            </a:r>
            <a:r>
              <a:rPr lang="en-US" altLang="en-US">
                <a:sym typeface="Symbol" panose="05050102010706020507" pitchFamily="18" charset="2"/>
              </a:rPr>
              <a:t>, &amp; the force </a:t>
            </a:r>
            <a:r>
              <a:rPr lang="en-US" altLang="en-US" b="1">
                <a:sym typeface="Symbol" panose="05050102010706020507" pitchFamily="18" charset="2"/>
              </a:rPr>
              <a:t>f(r)</a:t>
            </a:r>
            <a:r>
              <a:rPr lang="en-US" altLang="en-US">
                <a:sym typeface="Symbol" panose="05050102010706020507" pitchFamily="18" charset="2"/>
              </a:rPr>
              <a:t>, what is the cross section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</a:t>
            </a:r>
            <a:r>
              <a:rPr lang="en-US" altLang="en-US">
                <a:sym typeface="Symbol" panose="05050102010706020507" pitchFamily="18" charset="2"/>
              </a:rPr>
              <a:t>?</a:t>
            </a:r>
          </a:p>
        </p:txBody>
      </p:sp>
      <p:pic>
        <p:nvPicPr>
          <p:cNvPr id="136195" name="Picture 6" descr="Ch3F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3" y="381000"/>
            <a:ext cx="419576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4138" y="733425"/>
            <a:ext cx="10817225" cy="5086350"/>
          </a:xfrm>
        </p:spPr>
        <p:txBody>
          <a:bodyPr/>
          <a:lstStyle/>
          <a:p>
            <a:pPr>
              <a:tabLst>
                <a:tab pos="1600200" algn="l"/>
                <a:tab pos="3551238" algn="l"/>
              </a:tabLst>
            </a:pPr>
            <a:r>
              <a:rPr lang="en-US" altLang="en-US" b="1">
                <a:solidFill>
                  <a:srgbClr val="0033CC"/>
                </a:solidFill>
                <a:sym typeface="Symbol" panose="05050102010706020507" pitchFamily="18" charset="2"/>
              </a:rPr>
              <a:t>Beam</a:t>
            </a:r>
            <a:r>
              <a:rPr lang="en-US" altLang="en-US">
                <a:sym typeface="Symbol" panose="05050102010706020507" pitchFamily="18" charset="2"/>
              </a:rPr>
              <a:t>, intensity </a:t>
            </a:r>
            <a:r>
              <a:rPr lang="en-US" altLang="en-US" b="1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.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	Particles, mass </a:t>
            </a:r>
            <a:r>
              <a:rPr lang="en-US" altLang="en-US" b="1">
                <a:sym typeface="Symbol" panose="05050102010706020507" pitchFamily="18" charset="2"/>
              </a:rPr>
              <a:t>m</a:t>
            </a:r>
            <a:r>
              <a:rPr lang="en-US" altLang="en-US">
                <a:sym typeface="Symbol" panose="05050102010706020507" pitchFamily="18" charset="2"/>
              </a:rPr>
              <a:t>,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	incident speed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	(at </a:t>
            </a:r>
            <a:r>
              <a:rPr lang="en-US" altLang="en-US" b="1">
                <a:sym typeface="Symbol" panose="05050102010706020507" pitchFamily="18" charset="2"/>
              </a:rPr>
              <a:t>r  </a:t>
            </a:r>
            <a:r>
              <a:rPr lang="en-US" altLang="en-US">
                <a:sym typeface="Symbol" panose="05050102010706020507" pitchFamily="18" charset="2"/>
              </a:rPr>
              <a:t>) = </a:t>
            </a:r>
            <a:r>
              <a:rPr lang="en-US" altLang="en-US" b="1">
                <a:sym typeface="Symbol" panose="05050102010706020507" pitchFamily="18" charset="2"/>
              </a:rPr>
              <a:t>v</a:t>
            </a:r>
            <a:r>
              <a:rPr lang="en-US" altLang="en-US" b="1" baseline="-25000">
                <a:sym typeface="Symbol" panose="05050102010706020507" pitchFamily="18" charset="2"/>
              </a:rPr>
              <a:t>0</a:t>
            </a:r>
            <a:r>
              <a:rPr lang="en-US" altLang="en-US">
                <a:sym typeface="Symbol" panose="05050102010706020507" pitchFamily="18" charset="2"/>
              </a:rPr>
              <a:t>.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Energy conservation:</a:t>
            </a:r>
            <a:endParaRPr lang="en-US" altLang="en-US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Symbol" panose="05050102010706020507" pitchFamily="18" charset="2"/>
              </a:rPr>
              <a:t>  E = T + V = (</a:t>
            </a:r>
            <a:r>
              <a:rPr lang="en-US" altLang="en-US" b="1">
                <a:sym typeface="Times New Roman" panose="02020603050405020304" pitchFamily="18" charset="0"/>
              </a:rPr>
              <a:t>½)mv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 + V(r) =</a:t>
            </a:r>
            <a:r>
              <a:rPr lang="en-US" altLang="en-US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 (</a:t>
            </a:r>
            <a:r>
              <a:rPr lang="en-US" altLang="en-US" b="1">
                <a:sym typeface="Times New Roman" panose="02020603050405020304" pitchFamily="18" charset="0"/>
              </a:rPr>
              <a:t>½)m(v</a:t>
            </a:r>
            <a:r>
              <a:rPr lang="en-US" altLang="en-US" b="1" baseline="-25000">
                <a:sym typeface="Symbol" panose="05050102010706020507" pitchFamily="18" charset="2"/>
              </a:rPr>
              <a:t>0</a:t>
            </a:r>
            <a:r>
              <a:rPr lang="en-US" altLang="en-US" b="1">
                <a:sym typeface="Times New Roman" panose="02020603050405020304" pitchFamily="18" charset="0"/>
              </a:rPr>
              <a:t>)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 + V(</a:t>
            </a:r>
            <a:r>
              <a:rPr lang="en-US" altLang="en-US" b="1">
                <a:sym typeface="Symbol" panose="05050102010706020507" pitchFamily="18" charset="2"/>
              </a:rPr>
              <a:t>r </a:t>
            </a:r>
            <a:r>
              <a:rPr lang="en-US" altLang="en-US" sz="2400" b="1">
                <a:sym typeface="Symbol" panose="05050102010706020507" pitchFamily="18" charset="2"/>
              </a:rPr>
              <a:t> </a:t>
            </a:r>
            <a:r>
              <a:rPr lang="en-US" altLang="en-US" b="1">
                <a:sym typeface="Symbol" panose="05050102010706020507" pitchFamily="18" charset="2"/>
              </a:rPr>
              <a:t></a:t>
            </a:r>
            <a:r>
              <a:rPr lang="en-US" altLang="en-US" b="1">
                <a:sym typeface="Times New Roman" panose="02020603050405020304" pitchFamily="18" charset="0"/>
              </a:rPr>
              <a:t>) </a:t>
            </a:r>
            <a:endParaRPr lang="en-US" altLang="en-US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Assume </a:t>
            </a:r>
            <a:r>
              <a:rPr lang="en-US" altLang="en-US" b="1">
                <a:sym typeface="Times New Roman" panose="02020603050405020304" pitchFamily="18" charset="0"/>
              </a:rPr>
              <a:t>V(</a:t>
            </a:r>
            <a:r>
              <a:rPr lang="en-US" altLang="en-US" b="1">
                <a:sym typeface="Symbol" panose="05050102010706020507" pitchFamily="18" charset="2"/>
              </a:rPr>
              <a:t>r  </a:t>
            </a:r>
            <a:r>
              <a:rPr lang="en-US" altLang="en-US" b="1">
                <a:sym typeface="Times New Roman" panose="02020603050405020304" pitchFamily="18" charset="0"/>
              </a:rPr>
              <a:t>) = 0  </a:t>
            </a:r>
            <a:r>
              <a:rPr lang="en-US" altLang="en-US" b="1">
                <a:sym typeface="Symbol" panose="05050102010706020507" pitchFamily="18" charset="2"/>
              </a:rPr>
              <a:t>  E </a:t>
            </a:r>
            <a:r>
              <a:rPr lang="en-US" altLang="en-US" b="1">
                <a:sym typeface="Times New Roman" panose="02020603050405020304" pitchFamily="18" charset="0"/>
              </a:rPr>
              <a:t>=</a:t>
            </a:r>
            <a:r>
              <a:rPr lang="en-US" altLang="en-US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 (</a:t>
            </a:r>
            <a:r>
              <a:rPr lang="en-US" altLang="en-US" b="1">
                <a:sym typeface="Times New Roman" panose="02020603050405020304" pitchFamily="18" charset="0"/>
              </a:rPr>
              <a:t>½)m(v</a:t>
            </a:r>
            <a:r>
              <a:rPr lang="en-US" altLang="en-US" b="1" baseline="-25000">
                <a:sym typeface="Symbol" panose="05050102010706020507" pitchFamily="18" charset="2"/>
              </a:rPr>
              <a:t>0</a:t>
            </a:r>
            <a:r>
              <a:rPr lang="en-US" altLang="en-US" b="1">
                <a:sym typeface="Times New Roman" panose="02020603050405020304" pitchFamily="18" charset="0"/>
              </a:rPr>
              <a:t>)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</a:p>
          <a:p>
            <a:pPr algn="ctr"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	</a:t>
            </a:r>
            <a:r>
              <a:rPr lang="en-US" altLang="en-US" b="1">
                <a:sym typeface="Symbol" panose="05050102010706020507" pitchFamily="18" charset="2"/>
              </a:rPr>
              <a:t> </a:t>
            </a:r>
            <a:r>
              <a:rPr lang="en-US" altLang="en-US" b="1">
                <a:sym typeface="Times New Roman" panose="02020603050405020304" pitchFamily="18" charset="0"/>
              </a:rPr>
              <a:t> v</a:t>
            </a:r>
            <a:r>
              <a:rPr lang="en-US" altLang="en-US" b="1" baseline="-25000">
                <a:sym typeface="Symbol" panose="05050102010706020507" pitchFamily="18" charset="2"/>
              </a:rPr>
              <a:t>0</a:t>
            </a:r>
            <a:r>
              <a:rPr lang="en-US" altLang="en-US" b="1">
                <a:sym typeface="Times New Roman" panose="02020603050405020304" pitchFamily="18" charset="0"/>
              </a:rPr>
              <a:t> = (2E/m)</a:t>
            </a:r>
            <a:r>
              <a:rPr lang="en-US" altLang="en-US" b="1" baseline="30000">
                <a:sym typeface="Times New Roman" panose="02020603050405020304" pitchFamily="18" charset="0"/>
              </a:rPr>
              <a:t>½</a:t>
            </a:r>
            <a:endParaRPr lang="en-US" altLang="en-US" b="1" baseline="30000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Angular momentum: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 sz="2600" b="1">
                <a:sym typeface="MT Extra" panose="05050102010205020202" pitchFamily="18" charset="2"/>
              </a:rPr>
              <a:t></a:t>
            </a:r>
            <a:r>
              <a:rPr lang="en-US" altLang="en-US" b="1">
                <a:sym typeface="Symbol" panose="05050102010706020507" pitchFamily="18" charset="2"/>
              </a:rPr>
              <a:t>  mv</a:t>
            </a:r>
            <a:r>
              <a:rPr lang="en-US" altLang="en-US" b="1" baseline="-25000">
                <a:sym typeface="Symbol" panose="05050102010706020507" pitchFamily="18" charset="2"/>
              </a:rPr>
              <a:t>0</a:t>
            </a:r>
            <a:r>
              <a:rPr lang="en-US" altLang="en-US" b="1">
                <a:sym typeface="Symbol" panose="05050102010706020507" pitchFamily="18" charset="2"/>
              </a:rPr>
              <a:t>s  s(</a:t>
            </a:r>
            <a:r>
              <a:rPr lang="en-US" altLang="en-US" b="1">
                <a:sym typeface="Times New Roman" panose="02020603050405020304" pitchFamily="18" charset="0"/>
              </a:rPr>
              <a:t>2mE)</a:t>
            </a:r>
            <a:r>
              <a:rPr lang="en-US" altLang="en-US" b="1" baseline="30000">
                <a:sym typeface="Times New Roman" panose="02020603050405020304" pitchFamily="18" charset="0"/>
              </a:rPr>
              <a:t>½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</a:p>
        </p:txBody>
      </p:sp>
      <p:pic>
        <p:nvPicPr>
          <p:cNvPr id="137219" name="Picture 6" descr="Ch3F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00" y="900113"/>
            <a:ext cx="5192713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2413" y="152400"/>
            <a:ext cx="10058400" cy="5086350"/>
          </a:xfrm>
        </p:spPr>
        <p:txBody>
          <a:bodyPr/>
          <a:lstStyle/>
          <a:p>
            <a:pPr>
              <a:tabLst>
                <a:tab pos="1600200" algn="l"/>
                <a:tab pos="3551238" algn="l"/>
              </a:tabLst>
            </a:pPr>
            <a:r>
              <a:rPr lang="en-US" altLang="en-US" sz="2600" b="1">
                <a:solidFill>
                  <a:srgbClr val="FF3300"/>
                </a:solidFill>
                <a:sym typeface="Symbol" panose="05050102010706020507" pitchFamily="18" charset="2"/>
              </a:rPr>
              <a:t>Angular momentum</a:t>
            </a:r>
            <a:r>
              <a:rPr lang="en-US" altLang="en-US" sz="2600">
                <a:sym typeface="Symbol" panose="05050102010706020507" pitchFamily="18" charset="2"/>
              </a:rPr>
              <a:t> </a:t>
            </a:r>
            <a:r>
              <a:rPr lang="en-US" altLang="en-US" sz="2600" b="1">
                <a:sym typeface="MT Extra" panose="05050102010205020202" pitchFamily="18" charset="2"/>
              </a:rPr>
              <a:t></a:t>
            </a:r>
            <a:r>
              <a:rPr lang="en-US" altLang="en-US" sz="2600">
                <a:sym typeface="MT Extra" panose="05050102010205020202" pitchFamily="18" charset="2"/>
              </a:rPr>
              <a:t> </a:t>
            </a:r>
            <a:r>
              <a:rPr lang="en-US" altLang="en-US" sz="2600" b="1">
                <a:sym typeface="Symbol" panose="05050102010706020507" pitchFamily="18" charset="2"/>
              </a:rPr>
              <a:t>  mv</a:t>
            </a:r>
            <a:r>
              <a:rPr lang="en-US" altLang="en-US" sz="2600" b="1" baseline="-25000">
                <a:sym typeface="Symbol" panose="05050102010706020507" pitchFamily="18" charset="2"/>
              </a:rPr>
              <a:t>0</a:t>
            </a:r>
            <a:r>
              <a:rPr lang="en-US" altLang="en-US" sz="2600" b="1">
                <a:sym typeface="Symbol" panose="05050102010706020507" pitchFamily="18" charset="2"/>
              </a:rPr>
              <a:t>s  s(</a:t>
            </a:r>
            <a:r>
              <a:rPr lang="en-US" altLang="en-US" sz="2600" b="1">
                <a:sym typeface="Times New Roman" panose="02020603050405020304" pitchFamily="18" charset="0"/>
              </a:rPr>
              <a:t>2mE)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½</a:t>
            </a:r>
            <a:r>
              <a:rPr lang="en-US" altLang="en-US" sz="2600" b="1">
                <a:sym typeface="Times New Roman" panose="02020603050405020304" pitchFamily="18" charset="0"/>
              </a:rPr>
              <a:t> </a:t>
            </a:r>
            <a:endParaRPr lang="en-US" altLang="en-US" sz="2600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600">
                <a:sym typeface="Symbol" panose="05050102010706020507" pitchFamily="18" charset="2"/>
              </a:rPr>
              <a:t>	Incident speed </a:t>
            </a:r>
            <a:r>
              <a:rPr lang="en-US" altLang="en-US" sz="2600" b="1">
                <a:sym typeface="Symbol" panose="05050102010706020507" pitchFamily="18" charset="2"/>
              </a:rPr>
              <a:t>v</a:t>
            </a:r>
            <a:r>
              <a:rPr lang="en-US" altLang="en-US" sz="2600" b="1" baseline="-25000">
                <a:sym typeface="Symbol" panose="05050102010706020507" pitchFamily="18" charset="2"/>
              </a:rPr>
              <a:t>0</a:t>
            </a:r>
            <a:r>
              <a:rPr lang="en-US" altLang="en-US" sz="2600">
                <a:sym typeface="Symbol" panose="05050102010706020507" pitchFamily="18" charset="2"/>
              </a:rPr>
              <a:t>.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sz="2600" b="1">
                <a:sym typeface="Symbol" panose="05050102010706020507" pitchFamily="18" charset="2"/>
              </a:rPr>
              <a:t>N</a:t>
            </a:r>
            <a:r>
              <a:rPr lang="en-US" altLang="en-US" sz="2600" b="1" baseline="-25000">
                <a:sym typeface="Symbol" panose="05050102010706020507" pitchFamily="18" charset="2"/>
              </a:rPr>
              <a:t>s </a:t>
            </a:r>
            <a:r>
              <a:rPr lang="en-US" altLang="en-US" sz="2600" b="1">
                <a:sym typeface="Symbol" panose="05050102010706020507" pitchFamily="18" charset="2"/>
              </a:rPr>
              <a:t></a:t>
            </a:r>
            <a:r>
              <a:rPr lang="en-US" altLang="en-US" sz="2600">
                <a:sym typeface="Symbol" panose="05050102010706020507" pitchFamily="18" charset="2"/>
              </a:rPr>
              <a:t> </a:t>
            </a:r>
            <a:r>
              <a:rPr lang="en-US" altLang="en-US" sz="2600" b="1">
                <a:sym typeface="Symbol" panose="05050102010706020507" pitchFamily="18" charset="2"/>
              </a:rPr>
              <a:t> </a:t>
            </a:r>
            <a:r>
              <a:rPr lang="en-US" altLang="en-US" sz="2600">
                <a:sym typeface="Symbol" panose="05050102010706020507" pitchFamily="18" charset="2"/>
              </a:rPr>
              <a:t># particles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600">
                <a:sym typeface="Symbol" panose="05050102010706020507" pitchFamily="18" charset="2"/>
              </a:rPr>
              <a:t>	scattered into solid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600">
                <a:sym typeface="Symbol" panose="05050102010706020507" pitchFamily="18" charset="2"/>
              </a:rPr>
              <a:t>	</a:t>
            </a:r>
            <a:r>
              <a:rPr lang="en-US" altLang="en-US">
                <a:sym typeface="Symbol" panose="05050102010706020507" pitchFamily="18" charset="2"/>
              </a:rPr>
              <a:t>angle </a:t>
            </a:r>
            <a:r>
              <a:rPr lang="en-US" altLang="en-US" b="1">
                <a:sym typeface="Symbol" panose="05050102010706020507" pitchFamily="18" charset="2"/>
              </a:rPr>
              <a:t>d </a:t>
            </a:r>
            <a:r>
              <a:rPr lang="en-US" altLang="en-US">
                <a:sym typeface="Symbol" panose="05050102010706020507" pitchFamily="18" charset="2"/>
              </a:rPr>
              <a:t>between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	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>
                <a:sym typeface="Times New Roman" panose="02020603050405020304" pitchFamily="18" charset="0"/>
              </a:rPr>
              <a:t>&amp;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+</a:t>
            </a:r>
            <a:r>
              <a:rPr lang="en-US" altLang="en-US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Times New Roman" panose="02020603050405020304" pitchFamily="18" charset="0"/>
              </a:rPr>
              <a:t>d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600">
                <a:sym typeface="Times New Roman" panose="02020603050405020304" pitchFamily="18" charset="0"/>
              </a:rPr>
              <a:t>. </a:t>
            </a:r>
            <a:r>
              <a:rPr lang="en-US" altLang="en-US" sz="2600" b="1">
                <a:solidFill>
                  <a:srgbClr val="0033CC"/>
                </a:solidFill>
                <a:sym typeface="Times New Roman" panose="02020603050405020304" pitchFamily="18" charset="0"/>
              </a:rPr>
              <a:t>Cross section definition</a:t>
            </a:r>
            <a:r>
              <a:rPr lang="en-US" altLang="en-US">
                <a:sym typeface="Times New Roman" panose="02020603050405020304" pitchFamily="18" charset="0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	</a:t>
            </a:r>
            <a:r>
              <a:rPr lang="en-US" altLang="en-US" b="1">
                <a:sym typeface="Symbol" panose="05050102010706020507" pitchFamily="18" charset="2"/>
              </a:rPr>
              <a:t></a:t>
            </a:r>
            <a:r>
              <a:rPr lang="en-US" altLang="en-US">
                <a:sym typeface="Times New Roman" panose="02020603050405020304" pitchFamily="18" charset="0"/>
              </a:rPr>
              <a:t> 	</a:t>
            </a:r>
            <a:r>
              <a:rPr lang="en-US" altLang="en-US" b="1">
                <a:sym typeface="Symbol" panose="05050102010706020507" pitchFamily="18" charset="2"/>
              </a:rPr>
              <a:t>N</a:t>
            </a:r>
            <a:r>
              <a:rPr lang="en-US" altLang="en-US" b="1" baseline="-25000">
                <a:sym typeface="Symbol" panose="05050102010706020507" pitchFamily="18" charset="2"/>
              </a:rPr>
              <a:t>s </a:t>
            </a:r>
            <a:r>
              <a:rPr lang="en-US" altLang="en-US" b="1">
                <a:sym typeface="Symbol" panose="05050102010706020507" pitchFamily="18" charset="2"/>
              </a:rPr>
              <a:t> I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)d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 = 2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π</a:t>
            </a:r>
            <a:r>
              <a:rPr lang="en-US" altLang="en-US" b="1">
                <a:sym typeface="Symbol" panose="05050102010706020507" pitchFamily="18" charset="2"/>
              </a:rPr>
              <a:t>I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)sin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d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endParaRPr lang="en-US" altLang="en-US" b="1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sz="2600" b="1">
                <a:sym typeface="Symbol" panose="05050102010706020507" pitchFamily="18" charset="2"/>
              </a:rPr>
              <a:t>N</a:t>
            </a:r>
            <a:r>
              <a:rPr lang="en-US" altLang="en-US" sz="2600" b="1" baseline="-25000">
                <a:sym typeface="Symbol" panose="05050102010706020507" pitchFamily="18" charset="2"/>
              </a:rPr>
              <a:t>i </a:t>
            </a:r>
            <a:r>
              <a:rPr lang="en-US" altLang="en-US" sz="2600" b="1">
                <a:sym typeface="Symbol" panose="05050102010706020507" pitchFamily="18" charset="2"/>
              </a:rPr>
              <a:t></a:t>
            </a:r>
            <a:r>
              <a:rPr lang="en-US" altLang="en-US" sz="2600">
                <a:sym typeface="Symbol" panose="05050102010706020507" pitchFamily="18" charset="2"/>
              </a:rPr>
              <a:t> </a:t>
            </a:r>
            <a:r>
              <a:rPr lang="en-US" altLang="en-US" sz="2600" b="1">
                <a:sym typeface="Symbol" panose="05050102010706020507" pitchFamily="18" charset="2"/>
              </a:rPr>
              <a:t> </a:t>
            </a:r>
            <a:r>
              <a:rPr lang="en-US" altLang="en-US" sz="2600">
                <a:sym typeface="Symbol" panose="05050102010706020507" pitchFamily="18" charset="2"/>
              </a:rPr>
              <a:t># incident particles with impact parameter between </a:t>
            </a:r>
            <a:r>
              <a:rPr lang="en-US" altLang="en-US" sz="2600" b="1">
                <a:sym typeface="Symbol" panose="05050102010706020507" pitchFamily="18" charset="2"/>
              </a:rPr>
              <a:t>s</a:t>
            </a:r>
            <a:r>
              <a:rPr lang="en-US" altLang="en-US" sz="2600">
                <a:sym typeface="Symbol" panose="05050102010706020507" pitchFamily="18" charset="2"/>
              </a:rPr>
              <a:t> &amp; </a:t>
            </a:r>
            <a:r>
              <a:rPr lang="en-US" altLang="en-US" sz="2600" b="1">
                <a:sym typeface="Symbol" panose="05050102010706020507" pitchFamily="18" charset="2"/>
              </a:rPr>
              <a:t>s + ds</a:t>
            </a:r>
            <a:r>
              <a:rPr lang="en-US" altLang="en-US" sz="2600">
                <a:sym typeface="Symbol" panose="05050102010706020507" pitchFamily="18" charset="2"/>
              </a:rPr>
              <a:t> . </a:t>
            </a:r>
            <a:r>
              <a:rPr lang="en-US" altLang="en-US" sz="2600" b="1">
                <a:sym typeface="Symbol" panose="05050102010706020507" pitchFamily="18" charset="2"/>
              </a:rPr>
              <a:t>N</a:t>
            </a:r>
            <a:r>
              <a:rPr lang="en-US" altLang="en-US" sz="2600" b="1" baseline="-25000">
                <a:sym typeface="Symbol" panose="05050102010706020507" pitchFamily="18" charset="2"/>
              </a:rPr>
              <a:t>i</a:t>
            </a:r>
            <a:r>
              <a:rPr lang="en-US" altLang="en-US" sz="2600" b="1">
                <a:sym typeface="Symbol" panose="05050102010706020507" pitchFamily="18" charset="2"/>
              </a:rPr>
              <a:t> = 2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π</a:t>
            </a:r>
            <a:r>
              <a:rPr lang="en-US" altLang="en-US" sz="2600" b="1">
                <a:sym typeface="Times New Roman" panose="02020603050405020304" pitchFamily="18" charset="0"/>
              </a:rPr>
              <a:t>Isds </a:t>
            </a:r>
            <a:endParaRPr lang="en-US" altLang="en-US" sz="2600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sz="2600" b="1">
                <a:solidFill>
                  <a:srgbClr val="FF3300"/>
                </a:solidFill>
                <a:sym typeface="Times New Roman" panose="02020603050405020304" pitchFamily="18" charset="0"/>
              </a:rPr>
              <a:t>Conservation of particle number</a:t>
            </a:r>
            <a:r>
              <a:rPr lang="en-US" altLang="en-US" sz="2600">
                <a:sym typeface="Times New Roman" panose="02020603050405020304" pitchFamily="18" charset="0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Symbol" panose="05050102010706020507" pitchFamily="18" charset="2"/>
              </a:rPr>
              <a:t>       N</a:t>
            </a:r>
            <a:r>
              <a:rPr lang="en-US" altLang="en-US" b="1" baseline="-25000">
                <a:sym typeface="Symbol" panose="05050102010706020507" pitchFamily="18" charset="2"/>
              </a:rPr>
              <a:t>s </a:t>
            </a:r>
            <a:r>
              <a:rPr lang="en-US" altLang="en-US" b="1">
                <a:sym typeface="Symbol" panose="05050102010706020507" pitchFamily="18" charset="2"/>
              </a:rPr>
              <a:t>=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N</a:t>
            </a:r>
            <a:r>
              <a:rPr lang="en-US" altLang="en-US" b="1" baseline="-25000">
                <a:sym typeface="Symbol" panose="05050102010706020507" pitchFamily="18" charset="2"/>
              </a:rPr>
              <a:t>i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 or:    </a:t>
            </a:r>
            <a:r>
              <a:rPr lang="en-US" altLang="en-US" b="1">
                <a:sym typeface="Symbol" panose="05050102010706020507" pitchFamily="18" charset="2"/>
              </a:rPr>
              <a:t>2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π</a:t>
            </a:r>
            <a:r>
              <a:rPr lang="en-US" altLang="en-US" b="1">
                <a:sym typeface="Symbol" panose="05050102010706020507" pitchFamily="18" charset="2"/>
              </a:rPr>
              <a:t>I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)sin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|</a:t>
            </a:r>
            <a:r>
              <a:rPr lang="en-US" altLang="en-US" b="1">
                <a:sym typeface="Times New Roman" panose="02020603050405020304" pitchFamily="18" charset="0"/>
              </a:rPr>
              <a:t>d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|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Times New Roman" panose="02020603050405020304" pitchFamily="18" charset="0"/>
              </a:rPr>
              <a:t>= </a:t>
            </a:r>
            <a:r>
              <a:rPr lang="en-US" altLang="en-US" b="1">
                <a:sym typeface="Symbol" panose="05050102010706020507" pitchFamily="18" charset="2"/>
              </a:rPr>
              <a:t>2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π</a:t>
            </a:r>
            <a:r>
              <a:rPr lang="en-US" altLang="en-US" b="1">
                <a:sym typeface="Times New Roman" panose="02020603050405020304" pitchFamily="18" charset="0"/>
              </a:rPr>
              <a:t>Is|ds|</a:t>
            </a:r>
            <a:endParaRPr lang="en-US" altLang="en-US" sz="2400" b="1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	 </a:t>
            </a:r>
            <a:r>
              <a:rPr lang="en-US" altLang="en-US" sz="2400" b="1">
                <a:sym typeface="Symbol" panose="05050102010706020507" pitchFamily="18" charset="2"/>
              </a:rPr>
              <a:t>2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π</a:t>
            </a:r>
            <a:r>
              <a:rPr lang="en-US" altLang="en-US" sz="2400" b="1">
                <a:sym typeface="Symbol" panose="05050102010706020507" pitchFamily="18" charset="2"/>
              </a:rPr>
              <a:t>I </a:t>
            </a:r>
            <a:r>
              <a:rPr lang="en-US" altLang="en-US" sz="2400">
                <a:sym typeface="Symbol" panose="05050102010706020507" pitchFamily="18" charset="2"/>
              </a:rPr>
              <a:t>cancels out! </a:t>
            </a:r>
            <a:r>
              <a:rPr lang="en-US" altLang="en-US" sz="2400">
                <a:sym typeface="Times New Roman" panose="02020603050405020304" pitchFamily="18" charset="0"/>
              </a:rPr>
              <a:t>(Use absolute values because </a:t>
            </a:r>
            <a:r>
              <a:rPr lang="en-US" altLang="en-US" sz="2400" b="1">
                <a:sym typeface="Times New Roman" panose="02020603050405020304" pitchFamily="18" charset="0"/>
              </a:rPr>
              <a:t>N</a:t>
            </a:r>
            <a:r>
              <a:rPr lang="en-US" altLang="en-US" sz="2400">
                <a:sym typeface="Times New Roman" panose="02020603050405020304" pitchFamily="18" charset="0"/>
              </a:rPr>
              <a:t>’s are always </a:t>
            </a:r>
            <a:r>
              <a:rPr lang="en-US" altLang="en-US" sz="2400" b="1">
                <a:sym typeface="Times New Roman" panose="02020603050405020304" pitchFamily="18" charset="0"/>
              </a:rPr>
              <a:t>&gt; 0,</a:t>
            </a:r>
            <a:r>
              <a:rPr lang="en-US" altLang="en-US" sz="2400">
                <a:sym typeface="Times New Roman" panose="02020603050405020304" pitchFamily="18" charset="0"/>
              </a:rPr>
              <a:t> but </a:t>
            </a:r>
            <a:r>
              <a:rPr lang="en-US" altLang="en-US" sz="2400" b="1">
                <a:sym typeface="Times New Roman" panose="02020603050405020304" pitchFamily="18" charset="0"/>
              </a:rPr>
              <a:t>ds</a:t>
            </a:r>
            <a:r>
              <a:rPr lang="en-US" altLang="en-US" sz="2400">
                <a:sym typeface="Times New Roman" panose="02020603050405020304" pitchFamily="18" charset="0"/>
              </a:rPr>
              <a:t> &amp; </a:t>
            </a:r>
            <a:r>
              <a:rPr lang="en-US" altLang="en-US" sz="2400" b="1">
                <a:sym typeface="Times New Roman" panose="02020603050405020304" pitchFamily="18" charset="0"/>
              </a:rPr>
              <a:t>d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400">
                <a:sym typeface="Times New Roman" panose="02020603050405020304" pitchFamily="18" charset="0"/>
              </a:rPr>
              <a:t> can have any sign.) </a:t>
            </a:r>
            <a:r>
              <a:rPr lang="en-US" altLang="en-US" sz="2400">
                <a:sym typeface="Symbol" panose="05050102010706020507" pitchFamily="18" charset="2"/>
              </a:rPr>
              <a:t> </a:t>
            </a:r>
          </a:p>
        </p:txBody>
      </p:sp>
      <p:pic>
        <p:nvPicPr>
          <p:cNvPr id="138243" name="Picture 6" descr="Ch3F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3" y="914400"/>
            <a:ext cx="419576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3813" y="533400"/>
            <a:ext cx="10363200" cy="6248400"/>
          </a:xfrm>
        </p:spPr>
        <p:txBody>
          <a:bodyPr/>
          <a:lstStyle/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cs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)sin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|</a:t>
            </a:r>
            <a:r>
              <a:rPr lang="en-US" altLang="en-US" b="1">
                <a:sym typeface="Times New Roman" panose="02020603050405020304" pitchFamily="18" charset="0"/>
              </a:rPr>
              <a:t>d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|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Times New Roman" panose="02020603050405020304" pitchFamily="18" charset="0"/>
              </a:rPr>
              <a:t>= s|ds|</a:t>
            </a:r>
            <a:r>
              <a:rPr lang="en-US" altLang="en-US">
                <a:sym typeface="Times New Roman" panose="02020603050405020304" pitchFamily="18" charset="0"/>
              </a:rPr>
              <a:t>    </a:t>
            </a:r>
            <a:r>
              <a:rPr lang="en-US" altLang="en-US" b="1">
                <a:sym typeface="Times New Roman" panose="02020603050405020304" pitchFamily="18" charset="0"/>
              </a:rPr>
              <a:t>(1)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b="1">
                <a:sym typeface="Symbol" panose="05050102010706020507" pitchFamily="18" charset="2"/>
              </a:rPr>
              <a:t>s</a:t>
            </a:r>
            <a:r>
              <a:rPr lang="en-US" altLang="en-US">
                <a:sym typeface="Symbol" panose="05050102010706020507" pitchFamily="18" charset="2"/>
              </a:rPr>
              <a:t> = a function of energy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	</a:t>
            </a:r>
            <a:r>
              <a:rPr lang="en-US" altLang="en-US" b="1">
                <a:sym typeface="Symbol" panose="05050102010706020507" pitchFamily="18" charset="2"/>
              </a:rPr>
              <a:t>E</a:t>
            </a:r>
            <a:r>
              <a:rPr lang="en-US" altLang="en-US">
                <a:sym typeface="Symbol" panose="05050102010706020507" pitchFamily="18" charset="2"/>
              </a:rPr>
              <a:t> &amp; scattering angle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: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             </a:t>
            </a: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s = s(</a:t>
            </a:r>
            <a:r>
              <a:rPr lang="el-GR" altLang="en-US" b="1">
                <a:solidFill>
                  <a:srgbClr val="FF33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,E)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   (1)    </a:t>
            </a:r>
            <a:r>
              <a:rPr lang="en-US" altLang="en-US" b="1">
                <a:sym typeface="Symbol" panose="05050102010706020507" pitchFamily="18" charset="2"/>
              </a:rPr>
              <a:t>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 = </a:t>
            </a:r>
            <a:r>
              <a:rPr lang="en-US" altLang="en-US" b="1">
                <a:sym typeface="Times New Roman" panose="02020603050405020304" pitchFamily="18" charset="0"/>
              </a:rPr>
              <a:t> (s/</a:t>
            </a:r>
            <a:r>
              <a:rPr lang="en-US" altLang="en-US" b="1">
                <a:sym typeface="Symbol" panose="05050102010706020507" pitchFamily="18" charset="2"/>
              </a:rPr>
              <a:t>sin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) (|ds|</a:t>
            </a:r>
            <a:r>
              <a:rPr lang="en-US" altLang="en-US">
                <a:sym typeface="Times New Roman" panose="02020603050405020304" pitchFamily="18" charset="0"/>
              </a:rPr>
              <a:t>/|</a:t>
            </a:r>
            <a:r>
              <a:rPr lang="en-US" altLang="en-US" b="1">
                <a:sym typeface="Times New Roman" panose="02020603050405020304" pitchFamily="18" charset="0"/>
              </a:rPr>
              <a:t>d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|)</a:t>
            </a:r>
            <a:r>
              <a:rPr lang="en-US" altLang="en-US">
                <a:sym typeface="Symbol" panose="05050102010706020507" pitchFamily="18" charset="2"/>
              </a:rPr>
              <a:t>           </a:t>
            </a:r>
            <a:r>
              <a:rPr lang="en-US" altLang="en-US" b="1">
                <a:sym typeface="Symbol" panose="05050102010706020507" pitchFamily="18" charset="2"/>
              </a:rPr>
              <a:t>(2)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To compute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 </a:t>
            </a:r>
            <a:r>
              <a:rPr lang="en-US" altLang="en-US">
                <a:sym typeface="Symbol" panose="05050102010706020507" pitchFamily="18" charset="2"/>
              </a:rPr>
              <a:t>we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clearly need </a:t>
            </a:r>
            <a:r>
              <a:rPr lang="en-US" altLang="en-US" b="1">
                <a:sym typeface="Symbol" panose="05050102010706020507" pitchFamily="18" charset="2"/>
              </a:rPr>
              <a:t>s = s(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,E)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b="1">
                <a:solidFill>
                  <a:srgbClr val="0033CC"/>
                </a:solidFill>
                <a:sym typeface="Symbol" panose="05050102010706020507" pitchFamily="18" charset="2"/>
              </a:rPr>
              <a:t>Alternatively,</a:t>
            </a:r>
            <a:r>
              <a:rPr lang="en-US" altLang="en-US">
                <a:sym typeface="Symbol" panose="05050102010706020507" pitchFamily="18" charset="2"/>
              </a:rPr>
              <a:t> could use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>
                <a:sym typeface="Symbol" panose="05050102010706020507" pitchFamily="18" charset="2"/>
              </a:rPr>
              <a:t> =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(s,E)  </a:t>
            </a:r>
            <a:r>
              <a:rPr lang="en-US" altLang="en-US">
                <a:sym typeface="Symbol" panose="05050102010706020507" pitchFamily="18" charset="2"/>
              </a:rPr>
              <a:t>&amp; rewrite </a:t>
            </a:r>
            <a:r>
              <a:rPr lang="en-US" altLang="en-US" b="1">
                <a:sym typeface="Symbol" panose="05050102010706020507" pitchFamily="18" charset="2"/>
              </a:rPr>
              <a:t>(2)</a:t>
            </a:r>
            <a:r>
              <a:rPr lang="en-US" altLang="en-US">
                <a:sym typeface="Symbol" panose="05050102010706020507" pitchFamily="18" charset="2"/>
              </a:rPr>
              <a:t> as:        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 = </a:t>
            </a:r>
            <a:r>
              <a:rPr lang="en-US" altLang="en-US" b="1">
                <a:sym typeface="Times New Roman" panose="02020603050405020304" pitchFamily="18" charset="0"/>
              </a:rPr>
              <a:t> (s/</a:t>
            </a:r>
            <a:r>
              <a:rPr lang="en-US" altLang="en-US" b="1">
                <a:sym typeface="Symbol" panose="05050102010706020507" pitchFamily="18" charset="2"/>
              </a:rPr>
              <a:t>sin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)/[(</a:t>
            </a:r>
            <a:r>
              <a:rPr lang="en-US" altLang="en-US">
                <a:sym typeface="Times New Roman" panose="02020603050405020304" pitchFamily="18" charset="0"/>
              </a:rPr>
              <a:t>|</a:t>
            </a:r>
            <a:r>
              <a:rPr lang="en-US" altLang="en-US" b="1">
                <a:sym typeface="Times New Roman" panose="02020603050405020304" pitchFamily="18" charset="0"/>
              </a:rPr>
              <a:t>d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|/|ds|)]                 </a:t>
            </a:r>
            <a:r>
              <a:rPr lang="en-US" altLang="en-US" b="1">
                <a:sym typeface="Symbol" panose="05050102010706020507" pitchFamily="18" charset="2"/>
              </a:rPr>
              <a:t>(2´)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Get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>
                <a:sym typeface="Symbol" panose="05050102010706020507" pitchFamily="18" charset="2"/>
              </a:rPr>
              <a:t> =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(s,E) </a:t>
            </a:r>
            <a:r>
              <a:rPr lang="en-US" altLang="en-US">
                <a:sym typeface="Symbol" panose="05050102010706020507" pitchFamily="18" charset="2"/>
              </a:rPr>
              <a:t>from the orbit eqtn. </a:t>
            </a:r>
            <a:r>
              <a:rPr lang="en-US" altLang="en-US" sz="2400">
                <a:sym typeface="Symbol" panose="05050102010706020507" pitchFamily="18" charset="2"/>
              </a:rPr>
              <a:t>For general central force (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  <a:r>
              <a:rPr lang="en-US" altLang="en-US" sz="2400">
                <a:sym typeface="Times New Roman" panose="02020603050405020304" pitchFamily="18" charset="0"/>
              </a:rPr>
              <a:t>is the angle which describes the orbit </a:t>
            </a:r>
            <a:r>
              <a:rPr lang="en-US" altLang="en-US" sz="2400" b="1">
                <a:sym typeface="Times New Roman" panose="02020603050405020304" pitchFamily="18" charset="0"/>
              </a:rPr>
              <a:t>r = r(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400" b="1">
                <a:sym typeface="Times New Roman" panose="02020603050405020304" pitchFamily="18" charset="0"/>
              </a:rPr>
              <a:t>); 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  <a:r>
              <a:rPr lang="en-US" altLang="en-US" sz="2400" b="1">
                <a:sym typeface="Symbol" panose="05050102010706020507" pitchFamily="18" charset="2"/>
              </a:rPr>
              <a:t>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400">
                <a:sym typeface="Times New Roman" panose="02020603050405020304" pitchFamily="18" charset="0"/>
              </a:rPr>
              <a:t>)</a:t>
            </a:r>
            <a:endParaRPr lang="en-US" altLang="en-US" sz="2400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  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n-US" altLang="en-US" b="1">
                <a:sym typeface="Symbol" panose="05050102010706020507" pitchFamily="18" charset="2"/>
              </a:rPr>
              <a:t>r)  =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∫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n-US" altLang="en-US" b="1">
                <a:sym typeface="MT Extra" panose="05050102010205020202" pitchFamily="18" charset="2"/>
              </a:rPr>
              <a:t>/</a:t>
            </a:r>
            <a:r>
              <a:rPr lang="en-US" altLang="en-US" b="1">
                <a:sym typeface="Times New Roman" panose="02020603050405020304" pitchFamily="18" charset="0"/>
              </a:rPr>
              <a:t>r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)</a:t>
            </a:r>
            <a:r>
              <a:rPr lang="en-US" altLang="en-US" b="1">
                <a:sym typeface="Symbol" panose="05050102010706020507" pitchFamily="18" charset="2"/>
              </a:rPr>
              <a:t>(2</a:t>
            </a:r>
            <a:r>
              <a:rPr lang="en-US" altLang="en-US" b="1">
                <a:sym typeface="Times New Roman" panose="02020603050405020304" pitchFamily="18" charset="0"/>
              </a:rPr>
              <a:t>m)</a:t>
            </a:r>
            <a:r>
              <a:rPr lang="en-US" altLang="en-US" b="1" baseline="30000">
                <a:sym typeface="Times New Roman" panose="02020603050405020304" pitchFamily="18" charset="0"/>
              </a:rPr>
              <a:t>-½</a:t>
            </a:r>
            <a:r>
              <a:rPr lang="en-US" altLang="en-US" b="1">
                <a:sym typeface="Times New Roman" panose="02020603050405020304" pitchFamily="18" charset="0"/>
              </a:rPr>
              <a:t>[E - </a:t>
            </a:r>
            <a:r>
              <a:rPr lang="en-US" altLang="en-US" b="1">
                <a:sym typeface="Symbol" panose="05050102010706020507" pitchFamily="18" charset="2"/>
              </a:rPr>
              <a:t>V(r) - {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</a:t>
            </a:r>
            <a:r>
              <a:rPr lang="en-US" altLang="en-US" b="1">
                <a:sym typeface="Times New Roman" panose="02020603050405020304" pitchFamily="18" charset="0"/>
              </a:rPr>
              <a:t>(2mr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)}]</a:t>
            </a:r>
            <a:r>
              <a:rPr lang="en-US" altLang="en-US" b="1" baseline="30000">
                <a:sym typeface="Times New Roman" panose="02020603050405020304" pitchFamily="18" charset="0"/>
              </a:rPr>
              <a:t>-½</a:t>
            </a:r>
            <a:r>
              <a:rPr lang="en-US" altLang="en-US" b="1">
                <a:sym typeface="Times New Roman" panose="02020603050405020304" pitchFamily="18" charset="0"/>
              </a:rPr>
              <a:t>dr</a:t>
            </a:r>
          </a:p>
        </p:txBody>
      </p:sp>
      <p:pic>
        <p:nvPicPr>
          <p:cNvPr id="139267" name="Picture 6" descr="Ch3F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3" y="609600"/>
            <a:ext cx="3794125" cy="17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613" y="152400"/>
            <a:ext cx="9525000" cy="5467350"/>
          </a:xfrm>
        </p:spPr>
        <p:txBody>
          <a:bodyPr/>
          <a:lstStyle/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Orbit eqtn</a:t>
            </a:r>
            <a:r>
              <a:rPr lang="en-US" altLang="en-US" b="1">
                <a:solidFill>
                  <a:srgbClr val="0033CC"/>
                </a:solidFill>
                <a:sym typeface="Symbol" panose="05050102010706020507" pitchFamily="18" charset="2"/>
              </a:rPr>
              <a:t>. General central force: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  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n-US" altLang="en-US" b="1">
                <a:sym typeface="Symbol" panose="05050102010706020507" pitchFamily="18" charset="2"/>
              </a:rPr>
              <a:t>r)  =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∫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n-US" altLang="en-US" b="1">
                <a:sym typeface="MT Extra" panose="05050102010205020202" pitchFamily="18" charset="2"/>
              </a:rPr>
              <a:t>/</a:t>
            </a:r>
            <a:r>
              <a:rPr lang="en-US" altLang="en-US" b="1">
                <a:sym typeface="Times New Roman" panose="02020603050405020304" pitchFamily="18" charset="0"/>
              </a:rPr>
              <a:t>r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)</a:t>
            </a:r>
            <a:r>
              <a:rPr lang="en-US" altLang="en-US" b="1">
                <a:sym typeface="Symbol" panose="05050102010706020507" pitchFamily="18" charset="2"/>
              </a:rPr>
              <a:t>(2</a:t>
            </a:r>
            <a:r>
              <a:rPr lang="en-US" altLang="en-US" b="1">
                <a:sym typeface="Times New Roman" panose="02020603050405020304" pitchFamily="18" charset="0"/>
              </a:rPr>
              <a:t>m)</a:t>
            </a:r>
            <a:r>
              <a:rPr lang="en-US" altLang="en-US" b="1" baseline="30000">
                <a:sym typeface="Times New Roman" panose="02020603050405020304" pitchFamily="18" charset="0"/>
              </a:rPr>
              <a:t>-½</a:t>
            </a:r>
            <a:r>
              <a:rPr lang="en-US" altLang="en-US" b="1">
                <a:sym typeface="Times New Roman" panose="02020603050405020304" pitchFamily="18" charset="0"/>
              </a:rPr>
              <a:t>[E - </a:t>
            </a:r>
            <a:r>
              <a:rPr lang="en-US" altLang="en-US" b="1">
                <a:sym typeface="Symbol" panose="05050102010706020507" pitchFamily="18" charset="2"/>
              </a:rPr>
              <a:t>V(r) - {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</a:t>
            </a:r>
            <a:r>
              <a:rPr lang="en-US" altLang="en-US" b="1">
                <a:sym typeface="Times New Roman" panose="02020603050405020304" pitchFamily="18" charset="0"/>
              </a:rPr>
              <a:t>(2mr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)}]</a:t>
            </a:r>
            <a:r>
              <a:rPr lang="en-US" altLang="en-US" b="1" baseline="30000">
                <a:sym typeface="Times New Roman" panose="02020603050405020304" pitchFamily="18" charset="0"/>
              </a:rPr>
              <a:t>-½</a:t>
            </a:r>
            <a:r>
              <a:rPr lang="en-US" altLang="en-US" b="1">
                <a:sym typeface="Times New Roman" panose="02020603050405020304" pitchFamily="18" charset="0"/>
              </a:rPr>
              <a:t>dr     (3)</a:t>
            </a:r>
            <a:endParaRPr lang="en-US" altLang="en-US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Consider purely </a:t>
            </a: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repulsive scattering</a:t>
            </a:r>
            <a:r>
              <a:rPr lang="en-US" altLang="en-US">
                <a:sym typeface="Symbol" panose="05050102010706020507" pitchFamily="18" charset="2"/>
              </a:rPr>
              <a:t>. See figure:</a:t>
            </a:r>
          </a:p>
          <a:p>
            <a:pPr>
              <a:tabLst>
                <a:tab pos="1600200" algn="l"/>
                <a:tab pos="3551238" algn="l"/>
              </a:tabLst>
            </a:pPr>
            <a:endParaRPr lang="en-US" altLang="en-US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</a:pPr>
            <a:endParaRPr lang="en-US" altLang="en-US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</a:pPr>
            <a:endParaRPr lang="en-US" altLang="en-US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</a:pPr>
            <a:endParaRPr lang="en-US" altLang="en-US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</a:pPr>
            <a:endParaRPr lang="en-US" altLang="en-US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Closest approach distance</a:t>
            </a:r>
            <a:r>
              <a:rPr lang="en-US" altLang="en-US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 r</a:t>
            </a:r>
            <a:r>
              <a:rPr lang="en-US" altLang="en-US" b="1" baseline="-25000">
                <a:sym typeface="Symbol" panose="05050102010706020507" pitchFamily="18" charset="2"/>
              </a:rPr>
              <a:t>m</a:t>
            </a:r>
            <a:r>
              <a:rPr lang="en-US" altLang="en-US">
                <a:sym typeface="Symbol" panose="05050102010706020507" pitchFamily="18" charset="2"/>
              </a:rPr>
              <a:t>. </a:t>
            </a:r>
            <a:r>
              <a:rPr lang="en-US" altLang="en-US" sz="2400">
                <a:sym typeface="Symbol" panose="05050102010706020507" pitchFamily="18" charset="2"/>
              </a:rPr>
              <a:t>Orbit must be symmetric about </a:t>
            </a:r>
            <a:r>
              <a:rPr lang="en-US" altLang="en-US" sz="2400" b="1">
                <a:sym typeface="Symbol" panose="05050102010706020507" pitchFamily="18" charset="2"/>
              </a:rPr>
              <a:t>r</a:t>
            </a:r>
            <a:r>
              <a:rPr lang="en-US" altLang="en-US" sz="2400" b="1" baseline="-25000">
                <a:sym typeface="Symbol" panose="05050102010706020507" pitchFamily="18" charset="2"/>
              </a:rPr>
              <a:t>m</a:t>
            </a:r>
            <a:r>
              <a:rPr lang="en-US" altLang="en-US" sz="2400">
                <a:sym typeface="Symbol" panose="05050102010706020507" pitchFamily="18" charset="2"/>
              </a:rPr>
              <a:t> </a:t>
            </a:r>
            <a:r>
              <a:rPr lang="en-US" altLang="en-US" sz="2400" b="1">
                <a:sym typeface="Symbol" panose="05050102010706020507" pitchFamily="18" charset="2"/>
              </a:rPr>
              <a:t></a:t>
            </a:r>
            <a:r>
              <a:rPr lang="en-US" altLang="en-US" sz="2400">
                <a:sym typeface="Symbol" panose="05050102010706020507" pitchFamily="18" charset="2"/>
              </a:rPr>
              <a:t> Sufficient to look at angle  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  <a:r>
              <a:rPr lang="en-US" altLang="en-US" sz="2400">
                <a:sym typeface="Times New Roman" panose="02020603050405020304" pitchFamily="18" charset="0"/>
              </a:rPr>
              <a:t>(see figure):</a:t>
            </a:r>
            <a:r>
              <a:rPr lang="en-US" altLang="en-US">
                <a:sym typeface="Times New Roman" panose="02020603050405020304" pitchFamily="18" charset="0"/>
              </a:rPr>
              <a:t> Scattering angle </a:t>
            </a:r>
            <a:r>
              <a:rPr lang="el-GR" altLang="en-US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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π</a:t>
            </a:r>
            <a:r>
              <a:rPr lang="en-US" altLang="en-US" b="1">
                <a:sym typeface="Times New Roman" panose="02020603050405020304" pitchFamily="18" charset="0"/>
              </a:rPr>
              <a:t> - 2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Ψ</a:t>
            </a:r>
            <a:r>
              <a:rPr lang="en-US" altLang="en-US" b="1">
                <a:sym typeface="Times New Roman" panose="02020603050405020304" pitchFamily="18" charset="0"/>
              </a:rPr>
              <a:t>. </a:t>
            </a:r>
            <a:r>
              <a:rPr lang="en-US" altLang="en-US" sz="2400">
                <a:sym typeface="Times New Roman" panose="02020603050405020304" pitchFamily="18" charset="0"/>
              </a:rPr>
              <a:t>Also, orbit angle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 b="1">
                <a:sym typeface="Times New Roman" panose="02020603050405020304" pitchFamily="18" charset="0"/>
              </a:rPr>
              <a:t> 		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400" b="1">
                <a:sym typeface="Times New Roman" panose="02020603050405020304" pitchFamily="18" charset="0"/>
              </a:rPr>
              <a:t> = 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π</a:t>
            </a:r>
            <a:r>
              <a:rPr lang="en-US" altLang="en-US" sz="2400" b="1">
                <a:sym typeface="Times New Roman" panose="02020603050405020304" pitchFamily="18" charset="0"/>
              </a:rPr>
              <a:t> -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Ψ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  <a:r>
              <a:rPr lang="en-US" altLang="en-US" sz="2400" b="1" i="1">
                <a:solidFill>
                  <a:srgbClr val="FF3300"/>
                </a:solidFill>
                <a:sym typeface="Times New Roman" panose="02020603050405020304" pitchFamily="18" charset="0"/>
              </a:rPr>
              <a:t>in the special case</a:t>
            </a:r>
            <a:r>
              <a:rPr lang="en-US" altLang="en-US" sz="2400" b="1">
                <a:sym typeface="Times New Roman" panose="02020603050405020304" pitchFamily="18" charset="0"/>
              </a:rPr>
              <a:t> r = r</a:t>
            </a:r>
            <a:r>
              <a:rPr lang="en-US" altLang="en-US" sz="2400" b="1" baseline="-25000">
                <a:sym typeface="Times New Roman" panose="02020603050405020304" pitchFamily="18" charset="0"/>
              </a:rPr>
              <a:t>m</a:t>
            </a:r>
          </a:p>
        </p:txBody>
      </p:sp>
      <p:pic>
        <p:nvPicPr>
          <p:cNvPr id="140291" name="Picture 6" descr="Ch3F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981200"/>
            <a:ext cx="723900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2413" y="476250"/>
            <a:ext cx="10134600" cy="5086350"/>
          </a:xfrm>
        </p:spPr>
        <p:txBody>
          <a:bodyPr/>
          <a:lstStyle/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Symbol" panose="05050102010706020507" pitchFamily="18" charset="2"/>
              </a:rPr>
              <a:t></a:t>
            </a:r>
            <a:r>
              <a:rPr lang="en-US" altLang="en-US">
                <a:sym typeface="Symbol" panose="05050102010706020507" pitchFamily="18" charset="2"/>
              </a:rPr>
              <a:t> After some</a:t>
            </a: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 manipulation</a:t>
            </a:r>
            <a:r>
              <a:rPr lang="en-US" altLang="en-US">
                <a:sym typeface="Symbol" panose="05050102010706020507" pitchFamily="18" charset="2"/>
              </a:rPr>
              <a:t> can write </a:t>
            </a:r>
            <a:r>
              <a:rPr lang="en-US" altLang="en-US" b="1">
                <a:sym typeface="Symbol" panose="05050102010706020507" pitchFamily="18" charset="2"/>
              </a:rPr>
              <a:t>(3)</a:t>
            </a:r>
            <a:r>
              <a:rPr lang="en-US" altLang="en-US">
                <a:sym typeface="Symbol" panose="05050102010706020507" pitchFamily="18" charset="2"/>
              </a:rPr>
              <a:t> as: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500" b="1">
                <a:sym typeface="Times New Roman" panose="02020603050405020304" pitchFamily="18" charset="0"/>
              </a:rPr>
              <a:t>       </a:t>
            </a:r>
            <a:r>
              <a:rPr lang="el-GR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Ψ</a:t>
            </a:r>
            <a:r>
              <a:rPr lang="en-US" altLang="en-US" sz="2600" b="1">
                <a:sym typeface="Symbol" panose="05050102010706020507" pitchFamily="18" charset="2"/>
              </a:rPr>
              <a:t> =</a:t>
            </a:r>
            <a:r>
              <a:rPr lang="en-US" altLang="en-US" sz="2600" b="1">
                <a:sym typeface="Times New Roman" panose="02020603050405020304" pitchFamily="18" charset="0"/>
              </a:rPr>
              <a:t> </a:t>
            </a:r>
            <a:r>
              <a:rPr lang="en-US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∫</a:t>
            </a:r>
            <a:r>
              <a:rPr lang="en-US" altLang="en-US" sz="2600" b="1">
                <a:sym typeface="Times New Roman" panose="02020603050405020304" pitchFamily="18" charset="0"/>
              </a:rPr>
              <a:t>(</a:t>
            </a:r>
            <a:r>
              <a:rPr lang="en-US" altLang="en-US" sz="2600" b="1">
                <a:sym typeface="MT Extra" panose="05050102010205020202" pitchFamily="18" charset="2"/>
              </a:rPr>
              <a:t>dr/</a:t>
            </a:r>
            <a:r>
              <a:rPr lang="en-US" altLang="en-US" sz="2600" b="1">
                <a:sym typeface="Times New Roman" panose="02020603050405020304" pitchFamily="18" charset="0"/>
              </a:rPr>
              <a:t>r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Times New Roman" panose="02020603050405020304" pitchFamily="18" charset="0"/>
              </a:rPr>
              <a:t>)[(2mE)/(</a:t>
            </a:r>
            <a:r>
              <a:rPr lang="en-US" altLang="en-US" sz="2600" b="1">
                <a:sym typeface="MT Extra" panose="05050102010205020202" pitchFamily="18" charset="2"/>
              </a:rPr>
              <a:t>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Symbol" panose="05050102010706020507" pitchFamily="18" charset="2"/>
              </a:rPr>
              <a:t>)</a:t>
            </a:r>
            <a:r>
              <a:rPr lang="en-US" altLang="en-US" sz="2600" b="1">
                <a:sym typeface="Times New Roman" panose="02020603050405020304" pitchFamily="18" charset="0"/>
              </a:rPr>
              <a:t> - (2m</a:t>
            </a:r>
            <a:r>
              <a:rPr lang="en-US" altLang="en-US" sz="2600" b="1">
                <a:sym typeface="Symbol" panose="05050102010706020507" pitchFamily="18" charset="2"/>
              </a:rPr>
              <a:t>V(r))/</a:t>
            </a:r>
            <a:r>
              <a:rPr lang="en-US" altLang="en-US" sz="2600" b="1">
                <a:sym typeface="Times New Roman" panose="02020603050405020304" pitchFamily="18" charset="0"/>
              </a:rPr>
              <a:t>(</a:t>
            </a:r>
            <a:r>
              <a:rPr lang="en-US" altLang="en-US" sz="2600" b="1">
                <a:sym typeface="MT Extra" panose="05050102010205020202" pitchFamily="18" charset="2"/>
              </a:rPr>
              <a:t>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Symbol" panose="05050102010706020507" pitchFamily="18" charset="2"/>
              </a:rPr>
              <a:t>) -</a:t>
            </a:r>
            <a:r>
              <a:rPr lang="en-US" altLang="en-US" sz="2600" b="1">
                <a:sym typeface="MT Extra" panose="05050102010205020202" pitchFamily="18" charset="2"/>
              </a:rPr>
              <a:t>1</a:t>
            </a:r>
            <a:r>
              <a:rPr lang="en-US" altLang="en-US" sz="2600" b="1">
                <a:sym typeface="Symbol" panose="05050102010706020507" pitchFamily="18" charset="2"/>
              </a:rPr>
              <a:t>/</a:t>
            </a:r>
            <a:r>
              <a:rPr lang="en-US" altLang="en-US" sz="2600" b="1">
                <a:sym typeface="Times New Roman" panose="02020603050405020304" pitchFamily="18" charset="0"/>
              </a:rPr>
              <a:t>(r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Times New Roman" panose="02020603050405020304" pitchFamily="18" charset="0"/>
              </a:rPr>
              <a:t>)]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-½</a:t>
            </a:r>
            <a:r>
              <a:rPr lang="en-US" altLang="en-US" sz="2600" b="1">
                <a:sym typeface="Times New Roman" panose="02020603050405020304" pitchFamily="18" charset="0"/>
              </a:rPr>
              <a:t>   (4)</a:t>
            </a:r>
            <a:endParaRPr lang="en-US" altLang="en-US" sz="2600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Times New Roman" panose="02020603050405020304" pitchFamily="18" charset="0"/>
              </a:rPr>
              <a:t>Integrate from </a:t>
            </a:r>
            <a:r>
              <a:rPr lang="en-US" altLang="en-US" sz="2400" b="1">
                <a:sym typeface="Times New Roman" panose="02020603050405020304" pitchFamily="18" charset="0"/>
              </a:rPr>
              <a:t>r</a:t>
            </a:r>
            <a:r>
              <a:rPr lang="en-US" altLang="en-US" sz="2400" b="1" baseline="-25000">
                <a:sym typeface="Times New Roman" panose="02020603050405020304" pitchFamily="18" charset="0"/>
              </a:rPr>
              <a:t>m</a:t>
            </a:r>
            <a:r>
              <a:rPr lang="en-US" altLang="en-US" sz="2400">
                <a:sym typeface="Times New Roman" panose="02020603050405020304" pitchFamily="18" charset="0"/>
              </a:rPr>
              <a:t> to </a:t>
            </a:r>
            <a:r>
              <a:rPr lang="en-US" altLang="en-US" sz="2400" b="1">
                <a:sym typeface="Times New Roman" panose="02020603050405020304" pitchFamily="18" charset="0"/>
              </a:rPr>
              <a:t>r </a:t>
            </a:r>
            <a:r>
              <a:rPr lang="en-US" altLang="en-US" sz="2400" b="1">
                <a:sym typeface="Symbol" panose="05050102010706020507" pitchFamily="18" charset="2"/>
              </a:rPr>
              <a:t> </a:t>
            </a:r>
            <a:endParaRPr lang="en-US" altLang="en-US" b="1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Angular momentum in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terms of  impact parameter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s</a:t>
            </a:r>
            <a:r>
              <a:rPr lang="en-US" altLang="en-US">
                <a:sym typeface="Times New Roman" panose="02020603050405020304" pitchFamily="18" charset="0"/>
              </a:rPr>
              <a:t> &amp; energy </a:t>
            </a:r>
            <a:r>
              <a:rPr lang="en-US" altLang="en-US" b="1">
                <a:sym typeface="Times New Roman" panose="02020603050405020304" pitchFamily="18" charset="0"/>
              </a:rPr>
              <a:t>E</a:t>
            </a:r>
            <a:r>
              <a:rPr lang="en-US" altLang="en-US">
                <a:sym typeface="Times New Roman" panose="02020603050405020304" pitchFamily="18" charset="0"/>
              </a:rPr>
              <a:t>: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>
                <a:sym typeface="MT Extra" panose="05050102010205020202" pitchFamily="18" charset="2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  mv</a:t>
            </a:r>
            <a:r>
              <a:rPr lang="en-US" altLang="en-US" b="1" baseline="-25000">
                <a:sym typeface="Symbol" panose="05050102010706020507" pitchFamily="18" charset="2"/>
              </a:rPr>
              <a:t>0</a:t>
            </a:r>
            <a:r>
              <a:rPr lang="en-US" altLang="en-US" b="1">
                <a:sym typeface="Symbol" panose="05050102010706020507" pitchFamily="18" charset="2"/>
              </a:rPr>
              <a:t>s  s(</a:t>
            </a:r>
            <a:r>
              <a:rPr lang="en-US" altLang="en-US" b="1">
                <a:sym typeface="Times New Roman" panose="02020603050405020304" pitchFamily="18" charset="0"/>
              </a:rPr>
              <a:t>2mE)</a:t>
            </a:r>
            <a:r>
              <a:rPr lang="en-US" altLang="en-US" b="1" baseline="30000">
                <a:sym typeface="Times New Roman" panose="02020603050405020304" pitchFamily="18" charset="0"/>
              </a:rPr>
              <a:t>½</a:t>
            </a:r>
            <a:r>
              <a:rPr lang="en-US" altLang="en-US">
                <a:sym typeface="Times New Roman" panose="02020603050405020304" pitchFamily="18" charset="0"/>
              </a:rPr>
              <a:t>. </a:t>
            </a:r>
            <a:r>
              <a:rPr lang="en-US" altLang="en-US" sz="2400">
                <a:sym typeface="Times New Roman" panose="02020603050405020304" pitchFamily="18" charset="0"/>
              </a:rPr>
              <a:t>Put this into </a:t>
            </a:r>
            <a:r>
              <a:rPr lang="en-US" altLang="en-US" sz="2400" b="1">
                <a:sym typeface="Times New Roman" panose="02020603050405020304" pitchFamily="18" charset="0"/>
              </a:rPr>
              <a:t>(4)</a:t>
            </a:r>
            <a:endParaRPr lang="en-US" altLang="en-US" sz="2400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Times New Roman" panose="02020603050405020304" pitchFamily="18" charset="0"/>
              </a:rPr>
              <a:t>&amp; get for scattering angle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400">
                <a:sym typeface="Times New Roman" panose="02020603050405020304" pitchFamily="18" charset="0"/>
              </a:rPr>
              <a:t> (after </a:t>
            </a:r>
            <a:r>
              <a:rPr lang="en-US" altLang="en-US" sz="2400" b="1">
                <a:solidFill>
                  <a:srgbClr val="FF3300"/>
                </a:solidFill>
                <a:sym typeface="Times New Roman" panose="02020603050405020304" pitchFamily="18" charset="0"/>
              </a:rPr>
              <a:t>manipulation</a:t>
            </a:r>
            <a:r>
              <a:rPr lang="en-US" altLang="en-US" sz="2400">
                <a:sym typeface="Times New Roman" panose="02020603050405020304" pitchFamily="18" charset="0"/>
              </a:rPr>
              <a:t>):</a:t>
            </a:r>
            <a:endParaRPr lang="en-US" altLang="en-US" sz="2400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      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(s) </a:t>
            </a:r>
            <a:r>
              <a:rPr lang="en-US" altLang="en-US" b="1">
                <a:sym typeface="Symbol" panose="05050102010706020507" pitchFamily="18" charset="2"/>
              </a:rPr>
              <a:t>=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π</a:t>
            </a:r>
            <a:r>
              <a:rPr lang="en-US" altLang="en-US" b="1">
                <a:sym typeface="Times New Roman" panose="02020603050405020304" pitchFamily="18" charset="0"/>
              </a:rPr>
              <a:t> - 2</a:t>
            </a:r>
            <a:r>
              <a:rPr lang="en-US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∫</a:t>
            </a:r>
            <a:r>
              <a:rPr lang="en-US" altLang="en-US" b="1">
                <a:sym typeface="Times New Roman" panose="02020603050405020304" pitchFamily="18" charset="0"/>
              </a:rPr>
              <a:t>dr(s</a:t>
            </a:r>
            <a:r>
              <a:rPr lang="en-US" altLang="en-US" b="1">
                <a:sym typeface="MT Extra" panose="05050102010205020202" pitchFamily="18" charset="2"/>
              </a:rPr>
              <a:t>/</a:t>
            </a:r>
            <a:r>
              <a:rPr lang="en-US" altLang="en-US" b="1">
                <a:sym typeface="Times New Roman" panose="02020603050405020304" pitchFamily="18" charset="0"/>
              </a:rPr>
              <a:t>r)[r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{1- </a:t>
            </a:r>
            <a:r>
              <a:rPr lang="en-US" altLang="en-US" b="1">
                <a:sym typeface="Symbol" panose="05050102010706020507" pitchFamily="18" charset="2"/>
              </a:rPr>
              <a:t>V(r)/</a:t>
            </a:r>
            <a:r>
              <a:rPr lang="en-US" altLang="en-US" b="1">
                <a:sym typeface="Times New Roman" panose="02020603050405020304" pitchFamily="18" charset="0"/>
              </a:rPr>
              <a:t>E}</a:t>
            </a:r>
            <a:r>
              <a:rPr lang="en-US" altLang="en-US" b="1">
                <a:sym typeface="Symbol" panose="05050102010706020507" pitchFamily="18" charset="2"/>
              </a:rPr>
              <a:t> -</a:t>
            </a:r>
            <a:r>
              <a:rPr lang="en-US" altLang="en-US" b="1">
                <a:sym typeface="MT Extra" panose="05050102010205020202" pitchFamily="18" charset="2"/>
              </a:rPr>
              <a:t> </a:t>
            </a:r>
            <a:r>
              <a:rPr lang="en-US" altLang="en-US" b="1">
                <a:sym typeface="Times New Roman" panose="02020603050405020304" pitchFamily="18" charset="0"/>
              </a:rPr>
              <a:t>s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]</a:t>
            </a:r>
            <a:r>
              <a:rPr lang="en-US" altLang="en-US" b="1" baseline="30000">
                <a:sym typeface="Times New Roman" panose="02020603050405020304" pitchFamily="18" charset="0"/>
              </a:rPr>
              <a:t>-½</a:t>
            </a:r>
            <a:r>
              <a:rPr lang="en-US" altLang="en-US" b="1">
                <a:sym typeface="Times New Roman" panose="02020603050405020304" pitchFamily="18" charset="0"/>
              </a:rPr>
              <a:t>          (4´)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</a:t>
            </a:r>
            <a:r>
              <a:rPr lang="en-US" altLang="en-US" sz="2400">
                <a:sym typeface="Times New Roman" panose="02020603050405020304" pitchFamily="18" charset="0"/>
              </a:rPr>
              <a:t>Changing integration variables to </a:t>
            </a:r>
            <a:r>
              <a:rPr lang="en-US" altLang="en-US" sz="2400" b="1">
                <a:sym typeface="Times New Roman" panose="02020603050405020304" pitchFamily="18" charset="0"/>
              </a:rPr>
              <a:t>u = 1/r</a:t>
            </a:r>
            <a:r>
              <a:rPr lang="en-US" altLang="en-US">
                <a:sym typeface="Times New Roman" panose="02020603050405020304" pitchFamily="18" charset="0"/>
              </a:rPr>
              <a:t>: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      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(s) </a:t>
            </a:r>
            <a:r>
              <a:rPr lang="en-US" altLang="en-US" b="1">
                <a:sym typeface="Symbol" panose="05050102010706020507" pitchFamily="18" charset="2"/>
              </a:rPr>
              <a:t>= 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π</a:t>
            </a:r>
            <a:r>
              <a:rPr lang="en-US" altLang="en-US" b="1">
                <a:sym typeface="Times New Roman" panose="02020603050405020304" pitchFamily="18" charset="0"/>
              </a:rPr>
              <a:t> - 2</a:t>
            </a:r>
            <a:r>
              <a:rPr lang="en-US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∫</a:t>
            </a:r>
            <a:r>
              <a:rPr lang="en-US" altLang="en-US" b="1">
                <a:sym typeface="Times New Roman" panose="02020603050405020304" pitchFamily="18" charset="0"/>
              </a:rPr>
              <a:t>sdu [1- </a:t>
            </a:r>
            <a:r>
              <a:rPr lang="en-US" altLang="en-US" b="1">
                <a:sym typeface="Symbol" panose="05050102010706020507" pitchFamily="18" charset="2"/>
              </a:rPr>
              <a:t>V(r)/</a:t>
            </a:r>
            <a:r>
              <a:rPr lang="en-US" altLang="en-US" b="1">
                <a:sym typeface="Times New Roman" panose="02020603050405020304" pitchFamily="18" charset="0"/>
              </a:rPr>
              <a:t>E</a:t>
            </a:r>
            <a:r>
              <a:rPr lang="en-US" altLang="en-US" b="1">
                <a:sym typeface="Symbol" panose="05050102010706020507" pitchFamily="18" charset="2"/>
              </a:rPr>
              <a:t> -</a:t>
            </a:r>
            <a:r>
              <a:rPr lang="en-US" altLang="en-US" b="1">
                <a:sym typeface="MT Extra" panose="05050102010205020202" pitchFamily="18" charset="2"/>
              </a:rPr>
              <a:t> </a:t>
            </a:r>
            <a:r>
              <a:rPr lang="en-US" altLang="en-US" b="1">
                <a:sym typeface="Times New Roman" panose="02020603050405020304" pitchFamily="18" charset="0"/>
              </a:rPr>
              <a:t>s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u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]</a:t>
            </a:r>
            <a:r>
              <a:rPr lang="en-US" altLang="en-US" b="1" baseline="30000">
                <a:sym typeface="Times New Roman" panose="02020603050405020304" pitchFamily="18" charset="0"/>
              </a:rPr>
              <a:t>-½</a:t>
            </a:r>
            <a:r>
              <a:rPr lang="en-US" altLang="en-US" b="1">
                <a:sym typeface="Times New Roman" panose="02020603050405020304" pitchFamily="18" charset="0"/>
              </a:rPr>
              <a:t>          (4´´)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Times New Roman" panose="02020603050405020304" pitchFamily="18" charset="0"/>
              </a:rPr>
              <a:t>Integrate from </a:t>
            </a:r>
            <a:r>
              <a:rPr lang="en-US" altLang="en-US" sz="2400" b="1">
                <a:sym typeface="Times New Roman" panose="02020603050405020304" pitchFamily="18" charset="0"/>
              </a:rPr>
              <a:t>u = 0 </a:t>
            </a:r>
            <a:r>
              <a:rPr lang="en-US" altLang="en-US" sz="2400">
                <a:sym typeface="Times New Roman" panose="02020603050405020304" pitchFamily="18" charset="0"/>
              </a:rPr>
              <a:t>to</a:t>
            </a:r>
            <a:r>
              <a:rPr lang="en-US" altLang="en-US" sz="2400" b="1">
                <a:sym typeface="Times New Roman" panose="02020603050405020304" pitchFamily="18" charset="0"/>
              </a:rPr>
              <a:t> u = u</a:t>
            </a:r>
            <a:r>
              <a:rPr lang="en-US" altLang="en-US" sz="2400" b="1" baseline="-25000">
                <a:sym typeface="Times New Roman" panose="02020603050405020304" pitchFamily="18" charset="0"/>
              </a:rPr>
              <a:t>m</a:t>
            </a:r>
            <a:r>
              <a:rPr lang="en-US" altLang="en-US" sz="2400" b="1">
                <a:sym typeface="Times New Roman" panose="02020603050405020304" pitchFamily="18" charset="0"/>
              </a:rPr>
              <a:t> = 1/r</a:t>
            </a:r>
            <a:r>
              <a:rPr lang="en-US" altLang="en-US" sz="2400" b="1" baseline="-25000">
                <a:sym typeface="Times New Roman" panose="02020603050405020304" pitchFamily="18" charset="0"/>
              </a:rPr>
              <a:t>m</a:t>
            </a:r>
          </a:p>
        </p:txBody>
      </p:sp>
      <p:pic>
        <p:nvPicPr>
          <p:cNvPr id="141315" name="Picture 6" descr="Ch3F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13" y="1582738"/>
            <a:ext cx="4149725" cy="143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3413" y="381000"/>
            <a:ext cx="9753600" cy="6172200"/>
          </a:xfrm>
          <a:noFill/>
        </p:spPr>
        <p:txBody>
          <a:bodyPr/>
          <a:lstStyle/>
          <a:p>
            <a:pPr>
              <a:tabLst>
                <a:tab pos="1600200" algn="l"/>
                <a:tab pos="3551238" algn="l"/>
              </a:tabLst>
            </a:pPr>
            <a:r>
              <a:rPr lang="en-US" altLang="en-US" b="1" i="1">
                <a:solidFill>
                  <a:srgbClr val="FF3300"/>
                </a:solidFill>
                <a:sym typeface="Times New Roman" panose="02020603050405020304" pitchFamily="18" charset="0"/>
              </a:rPr>
              <a:t>Summary:</a:t>
            </a:r>
            <a:r>
              <a:rPr lang="en-US" altLang="en-US">
                <a:sym typeface="Times New Roman" panose="02020603050405020304" pitchFamily="18" charset="0"/>
              </a:rPr>
              <a:t> Scattering by a </a:t>
            </a:r>
            <a:r>
              <a:rPr lang="en-US" altLang="en-US" b="1" i="1">
                <a:solidFill>
                  <a:srgbClr val="FF3300"/>
                </a:solidFill>
                <a:sym typeface="Times New Roman" panose="02020603050405020304" pitchFamily="18" charset="0"/>
              </a:rPr>
              <a:t>general central force</a:t>
            </a:r>
            <a:r>
              <a:rPr lang="en-US" altLang="en-US">
                <a:solidFill>
                  <a:srgbClr val="FF3300"/>
                </a:solidFill>
                <a:sym typeface="Times New Roman" panose="02020603050405020304" pitchFamily="18" charset="0"/>
              </a:rPr>
              <a:t>: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b="1">
                <a:solidFill>
                  <a:srgbClr val="0033CC"/>
                </a:solidFill>
                <a:sym typeface="Times New Roman" panose="02020603050405020304" pitchFamily="18" charset="0"/>
              </a:rPr>
              <a:t>Scattering angle</a:t>
            </a:r>
            <a:r>
              <a:rPr lang="en-US" altLang="en-US">
                <a:sym typeface="Times New Roman" panose="02020603050405020304" pitchFamily="18" charset="0"/>
              </a:rPr>
              <a:t>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>
                <a:sym typeface="Symbol" panose="05050102010706020507" pitchFamily="18" charset="2"/>
              </a:rPr>
              <a:t> =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(s,E) </a:t>
            </a:r>
            <a:r>
              <a:rPr lang="en-US" altLang="en-US" sz="2600">
                <a:sym typeface="Times New Roman" panose="02020603050405020304" pitchFamily="18" charset="0"/>
              </a:rPr>
              <a:t>(</a:t>
            </a:r>
            <a:r>
              <a:rPr lang="en-US" altLang="en-US" sz="2600" b="1">
                <a:sym typeface="Times New Roman" panose="02020603050405020304" pitchFamily="18" charset="0"/>
              </a:rPr>
              <a:t>s =</a:t>
            </a:r>
            <a:r>
              <a:rPr lang="en-US" altLang="en-US" sz="2600">
                <a:sym typeface="Times New Roman" panose="02020603050405020304" pitchFamily="18" charset="0"/>
              </a:rPr>
              <a:t> impact parameter, </a:t>
            </a:r>
            <a:r>
              <a:rPr lang="en-US" altLang="en-US" sz="2600" b="1">
                <a:sym typeface="Times New Roman" panose="02020603050405020304" pitchFamily="18" charset="0"/>
              </a:rPr>
              <a:t>E =</a:t>
            </a:r>
            <a:r>
              <a:rPr lang="en-US" altLang="en-US" sz="2600">
                <a:sym typeface="Times New Roman" panose="02020603050405020304" pitchFamily="18" charset="0"/>
              </a:rPr>
              <a:t> energy):</a:t>
            </a:r>
            <a:endParaRPr lang="en-US" altLang="en-US" sz="2600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 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(s) </a:t>
            </a:r>
            <a:r>
              <a:rPr lang="en-US" altLang="en-US" b="1">
                <a:sym typeface="Symbol" panose="05050102010706020507" pitchFamily="18" charset="2"/>
              </a:rPr>
              <a:t>=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π</a:t>
            </a:r>
            <a:r>
              <a:rPr lang="en-US" altLang="en-US" b="1">
                <a:sym typeface="Times New Roman" panose="02020603050405020304" pitchFamily="18" charset="0"/>
              </a:rPr>
              <a:t> - 2</a:t>
            </a:r>
            <a:r>
              <a:rPr lang="en-US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∫</a:t>
            </a:r>
            <a:r>
              <a:rPr lang="en-US" altLang="en-US" b="1">
                <a:sym typeface="Times New Roman" panose="02020603050405020304" pitchFamily="18" charset="0"/>
              </a:rPr>
              <a:t>sdu [1- </a:t>
            </a:r>
            <a:r>
              <a:rPr lang="en-US" altLang="en-US" b="1">
                <a:sym typeface="Symbol" panose="05050102010706020507" pitchFamily="18" charset="2"/>
              </a:rPr>
              <a:t>V(r)/</a:t>
            </a:r>
            <a:r>
              <a:rPr lang="en-US" altLang="en-US" b="1">
                <a:sym typeface="Times New Roman" panose="02020603050405020304" pitchFamily="18" charset="0"/>
              </a:rPr>
              <a:t>E</a:t>
            </a:r>
            <a:r>
              <a:rPr lang="en-US" altLang="en-US" b="1">
                <a:sym typeface="Symbol" panose="05050102010706020507" pitchFamily="18" charset="2"/>
              </a:rPr>
              <a:t> -</a:t>
            </a:r>
            <a:r>
              <a:rPr lang="en-US" altLang="en-US" b="1">
                <a:sym typeface="MT Extra" panose="05050102010205020202" pitchFamily="18" charset="2"/>
              </a:rPr>
              <a:t> </a:t>
            </a:r>
            <a:r>
              <a:rPr lang="en-US" altLang="en-US" b="1">
                <a:sym typeface="Times New Roman" panose="02020603050405020304" pitchFamily="18" charset="0"/>
              </a:rPr>
              <a:t>s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u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]</a:t>
            </a:r>
            <a:r>
              <a:rPr lang="en-US" altLang="en-US" b="1" baseline="30000">
                <a:sym typeface="Times New Roman" panose="02020603050405020304" pitchFamily="18" charset="0"/>
              </a:rPr>
              <a:t>-½</a:t>
            </a:r>
            <a:r>
              <a:rPr lang="en-US" altLang="en-US" b="1">
                <a:sym typeface="Times New Roman" panose="02020603050405020304" pitchFamily="18" charset="0"/>
              </a:rPr>
              <a:t>   (4´´)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Times New Roman" panose="02020603050405020304" pitchFamily="18" charset="0"/>
              </a:rPr>
              <a:t>	    Integrate from </a:t>
            </a:r>
            <a:r>
              <a:rPr lang="en-US" altLang="en-US" sz="2400" b="1">
                <a:sym typeface="Times New Roman" panose="02020603050405020304" pitchFamily="18" charset="0"/>
              </a:rPr>
              <a:t>u = 0 </a:t>
            </a:r>
            <a:r>
              <a:rPr lang="en-US" altLang="en-US" sz="2400">
                <a:sym typeface="Times New Roman" panose="02020603050405020304" pitchFamily="18" charset="0"/>
              </a:rPr>
              <a:t>to</a:t>
            </a:r>
            <a:r>
              <a:rPr lang="en-US" altLang="en-US" sz="2400" b="1">
                <a:sym typeface="Times New Roman" panose="02020603050405020304" pitchFamily="18" charset="0"/>
              </a:rPr>
              <a:t> u = u</a:t>
            </a:r>
            <a:r>
              <a:rPr lang="en-US" altLang="en-US" sz="2400" b="1" baseline="-25000">
                <a:sym typeface="Times New Roman" panose="02020603050405020304" pitchFamily="18" charset="0"/>
              </a:rPr>
              <a:t>m</a:t>
            </a:r>
            <a:r>
              <a:rPr lang="en-US" altLang="en-US" sz="2400" b="1">
                <a:sym typeface="Times New Roman" panose="02020603050405020304" pitchFamily="18" charset="0"/>
              </a:rPr>
              <a:t> = 1/r</a:t>
            </a:r>
            <a:r>
              <a:rPr lang="en-US" altLang="en-US" sz="2400" b="1" baseline="-25000">
                <a:sym typeface="Times New Roman" panose="02020603050405020304" pitchFamily="18" charset="0"/>
              </a:rPr>
              <a:t>m</a:t>
            </a:r>
            <a:endParaRPr lang="en-US" altLang="en-US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b="1">
                <a:solidFill>
                  <a:srgbClr val="0033CC"/>
                </a:solidFill>
                <a:sym typeface="Times New Roman" panose="02020603050405020304" pitchFamily="18" charset="0"/>
              </a:rPr>
              <a:t>Scattering cross section:</a:t>
            </a:r>
            <a:endParaRPr lang="en-US" altLang="en-US" b="1" baseline="-25000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   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 = </a:t>
            </a:r>
            <a:r>
              <a:rPr lang="en-US" altLang="en-US" b="1">
                <a:sym typeface="Times New Roman" panose="02020603050405020304" pitchFamily="18" charset="0"/>
              </a:rPr>
              <a:t> (s/</a:t>
            </a:r>
            <a:r>
              <a:rPr lang="en-US" altLang="en-US" b="1">
                <a:sym typeface="Symbol" panose="05050102010706020507" pitchFamily="18" charset="2"/>
              </a:rPr>
              <a:t>sin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) (|ds|</a:t>
            </a:r>
            <a:r>
              <a:rPr lang="en-US" altLang="en-US">
                <a:sym typeface="Times New Roman" panose="02020603050405020304" pitchFamily="18" charset="0"/>
              </a:rPr>
              <a:t>/|</a:t>
            </a:r>
            <a:r>
              <a:rPr lang="en-US" altLang="en-US" b="1">
                <a:sym typeface="Times New Roman" panose="02020603050405020304" pitchFamily="18" charset="0"/>
              </a:rPr>
              <a:t>d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|)</a:t>
            </a:r>
            <a:r>
              <a:rPr lang="en-US" altLang="en-US">
                <a:sym typeface="Symbol" panose="05050102010706020507" pitchFamily="18" charset="2"/>
              </a:rPr>
              <a:t>                   </a:t>
            </a:r>
            <a:r>
              <a:rPr lang="en-US" altLang="en-US" b="1">
                <a:sym typeface="Symbol" panose="05050102010706020507" pitchFamily="18" charset="2"/>
              </a:rPr>
              <a:t>(2)</a:t>
            </a:r>
            <a:endParaRPr lang="en-US" altLang="en-US" b="1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“</a:t>
            </a:r>
            <a:r>
              <a:rPr lang="en-US" altLang="en-US" b="1" u="sng">
                <a:solidFill>
                  <a:srgbClr val="FF3300"/>
                </a:solidFill>
                <a:sym typeface="Times New Roman" panose="02020603050405020304" pitchFamily="18" charset="0"/>
              </a:rPr>
              <a:t>Recipe</a:t>
            </a: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”:</a:t>
            </a:r>
            <a:r>
              <a:rPr lang="en-US" altLang="en-US">
                <a:sym typeface="Times New Roman" panose="02020603050405020304" pitchFamily="18" charset="0"/>
              </a:rPr>
              <a:t> To solve a scattering problem:</a:t>
            </a:r>
            <a:endParaRPr lang="en-US" altLang="en-US" u="sng">
              <a:sym typeface="Times New Roman" panose="02020603050405020304" pitchFamily="18" charset="0"/>
            </a:endParaRPr>
          </a:p>
          <a:p>
            <a:pPr lvl="1"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        1.</a:t>
            </a:r>
            <a:r>
              <a:rPr lang="en-US" altLang="en-US">
                <a:sym typeface="Times New Roman" panose="02020603050405020304" pitchFamily="18" charset="0"/>
              </a:rPr>
              <a:t> Given force </a:t>
            </a:r>
            <a:r>
              <a:rPr lang="en-US" altLang="en-US" b="1">
                <a:sym typeface="Times New Roman" panose="02020603050405020304" pitchFamily="18" charset="0"/>
              </a:rPr>
              <a:t>f(r),</a:t>
            </a:r>
            <a:r>
              <a:rPr lang="en-US" altLang="en-US">
                <a:sym typeface="Times New Roman" panose="02020603050405020304" pitchFamily="18" charset="0"/>
              </a:rPr>
              <a:t> compute potential </a:t>
            </a:r>
            <a:r>
              <a:rPr lang="en-US" altLang="en-US" b="1">
                <a:sym typeface="Times New Roman" panose="02020603050405020304" pitchFamily="18" charset="0"/>
              </a:rPr>
              <a:t>V(r).</a:t>
            </a:r>
            <a:endParaRPr lang="en-US" altLang="en-US">
              <a:sym typeface="Times New Roman" panose="02020603050405020304" pitchFamily="18" charset="0"/>
            </a:endParaRPr>
          </a:p>
          <a:p>
            <a:pPr lvl="1"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        2.</a:t>
            </a:r>
            <a:r>
              <a:rPr lang="en-US" altLang="en-US">
                <a:sym typeface="Times New Roman" panose="02020603050405020304" pitchFamily="18" charset="0"/>
              </a:rPr>
              <a:t> Compute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(s) </a:t>
            </a:r>
            <a:r>
              <a:rPr lang="en-US" altLang="en-US">
                <a:sym typeface="Times New Roman" panose="02020603050405020304" pitchFamily="18" charset="0"/>
              </a:rPr>
              <a:t>using </a:t>
            </a:r>
            <a:r>
              <a:rPr lang="en-US" altLang="en-US" b="1">
                <a:sym typeface="Times New Roman" panose="02020603050405020304" pitchFamily="18" charset="0"/>
              </a:rPr>
              <a:t>(4´´).</a:t>
            </a:r>
            <a:endParaRPr lang="en-US" altLang="en-US">
              <a:sym typeface="Times New Roman" panose="02020603050405020304" pitchFamily="18" charset="0"/>
            </a:endParaRPr>
          </a:p>
          <a:p>
            <a:pPr lvl="1"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        3.</a:t>
            </a:r>
            <a:r>
              <a:rPr lang="en-US" altLang="en-US">
                <a:sym typeface="Times New Roman" panose="02020603050405020304" pitchFamily="18" charset="0"/>
              </a:rPr>
              <a:t> Compute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 </a:t>
            </a:r>
            <a:r>
              <a:rPr lang="en-US" altLang="en-US">
                <a:sym typeface="Symbol" panose="05050102010706020507" pitchFamily="18" charset="2"/>
              </a:rPr>
              <a:t>using </a:t>
            </a:r>
            <a:r>
              <a:rPr lang="en-US" altLang="en-US" b="1">
                <a:sym typeface="Symbol" panose="05050102010706020507" pitchFamily="18" charset="2"/>
              </a:rPr>
              <a:t>(2).</a:t>
            </a:r>
          </a:p>
          <a:p>
            <a:pPr lvl="1">
              <a:tabLst>
                <a:tab pos="1600200" algn="l"/>
                <a:tab pos="3551238" algn="l"/>
              </a:tabLst>
            </a:pP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Goldstein tells you this is rarely done to get </a:t>
            </a:r>
            <a:r>
              <a:rPr lang="el-GR" altLang="en-US" b="1">
                <a:solidFill>
                  <a:srgbClr val="FF33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σ</a:t>
            </a: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(</a:t>
            </a:r>
            <a:r>
              <a:rPr lang="el-GR" altLang="en-US" b="1">
                <a:solidFill>
                  <a:srgbClr val="FF33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)!</a:t>
            </a:r>
          </a:p>
        </p:txBody>
      </p:sp>
    </p:spTree>
  </p:cSld>
  <p:clrMapOvr>
    <a:masterClrMapping/>
  </p:clrMapOvr>
  <p:transition spd="med"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98613" y="990600"/>
            <a:ext cx="9982200" cy="6019800"/>
          </a:xfrm>
        </p:spPr>
        <p:txBody>
          <a:bodyPr/>
          <a:lstStyle/>
          <a:p>
            <a:pPr algn="just">
              <a:tabLst>
                <a:tab pos="1600200" algn="l"/>
                <a:tab pos="3551238" algn="l"/>
              </a:tabLst>
            </a:pPr>
            <a:r>
              <a:rPr lang="en-US" altLang="en-US" b="1" i="1">
                <a:solidFill>
                  <a:srgbClr val="FF3300"/>
                </a:solidFill>
                <a:sym typeface="Symbol" panose="05050102010706020507" pitchFamily="18" charset="2"/>
              </a:rPr>
              <a:t>Special case:</a:t>
            </a: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 Scattering by r</a:t>
            </a:r>
            <a:r>
              <a:rPr lang="en-US" altLang="en-US" b="1" baseline="30000">
                <a:solidFill>
                  <a:srgbClr val="FF3300"/>
                </a:solidFill>
                <a:sym typeface="Symbol" panose="05050102010706020507" pitchFamily="18" charset="2"/>
              </a:rPr>
              <a:t>-2</a:t>
            </a: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 repulsive forces</a:t>
            </a:r>
            <a:r>
              <a:rPr lang="en-US" altLang="en-US">
                <a:sym typeface="Symbol" panose="05050102010706020507" pitchFamily="18" charset="2"/>
              </a:rPr>
              <a:t>: </a:t>
            </a:r>
          </a:p>
          <a:p>
            <a:pPr lvl="1" algn="just">
              <a:tabLst>
                <a:tab pos="1600200" algn="l"/>
                <a:tab pos="3551238" algn="l"/>
              </a:tabLst>
            </a:pPr>
            <a:r>
              <a:rPr lang="en-US" altLang="en-US" b="1">
                <a:solidFill>
                  <a:srgbClr val="0033CC"/>
                </a:solidFill>
                <a:sym typeface="Symbol" panose="05050102010706020507" pitchFamily="18" charset="2"/>
              </a:rPr>
              <a:t>For this case</a:t>
            </a:r>
            <a:r>
              <a:rPr lang="en-US" altLang="en-US" b="1">
                <a:sym typeface="Symbol" panose="05050102010706020507" pitchFamily="18" charset="2"/>
              </a:rPr>
              <a:t>,</a:t>
            </a:r>
            <a:r>
              <a:rPr lang="en-US" altLang="en-US">
                <a:sym typeface="Symbol" panose="05050102010706020507" pitchFamily="18" charset="2"/>
              </a:rPr>
              <a:t> as well as for others where the orbit eqtn </a:t>
            </a:r>
          </a:p>
          <a:p>
            <a:pPr lvl="1" algn="just"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    r = r(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)</a:t>
            </a:r>
            <a:r>
              <a:rPr lang="en-US" altLang="en-US">
                <a:sym typeface="Times New Roman" panose="02020603050405020304" pitchFamily="18" charset="0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is known analytically, instead of applying </a:t>
            </a:r>
            <a:r>
              <a:rPr lang="en-US" altLang="en-US" b="1">
                <a:sym typeface="Times New Roman" panose="02020603050405020304" pitchFamily="18" charset="0"/>
              </a:rPr>
              <a:t>(4´´)</a:t>
            </a:r>
            <a:r>
              <a:rPr lang="en-US" altLang="en-US">
                <a:sym typeface="Times New Roman" panose="02020603050405020304" pitchFamily="18" charset="0"/>
              </a:rPr>
              <a:t> directly to get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(s) </a:t>
            </a:r>
            <a:r>
              <a:rPr lang="en-US" altLang="en-US">
                <a:sym typeface="Times New Roman" panose="02020603050405020304" pitchFamily="18" charset="0"/>
              </a:rPr>
              <a:t>&amp; then computing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</a:t>
            </a:r>
            <a:r>
              <a:rPr lang="en-US" altLang="en-US">
                <a:sym typeface="Symbol" panose="05050102010706020507" pitchFamily="18" charset="2"/>
              </a:rPr>
              <a:t> using </a:t>
            </a:r>
            <a:r>
              <a:rPr lang="en-US" altLang="en-US" b="1">
                <a:sym typeface="Symbol" panose="05050102010706020507" pitchFamily="18" charset="2"/>
              </a:rPr>
              <a:t>(2)</a:t>
            </a:r>
            <a:r>
              <a:rPr lang="en-US" altLang="en-US">
                <a:sym typeface="Symbol" panose="05050102010706020507" pitchFamily="18" charset="2"/>
              </a:rPr>
              <a:t>, we make use of the known expression for </a:t>
            </a:r>
            <a:r>
              <a:rPr lang="en-US" altLang="en-US" b="1">
                <a:sym typeface="Times New Roman" panose="02020603050405020304" pitchFamily="18" charset="0"/>
              </a:rPr>
              <a:t>r = r(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)</a:t>
            </a:r>
            <a:r>
              <a:rPr lang="en-US" altLang="en-US">
                <a:sym typeface="Times New Roman" panose="02020603050405020304" pitchFamily="18" charset="0"/>
              </a:rPr>
              <a:t> to get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(s) </a:t>
            </a:r>
            <a:r>
              <a:rPr lang="en-US" altLang="en-US">
                <a:sym typeface="Times New Roman" panose="02020603050405020304" pitchFamily="18" charset="0"/>
              </a:rPr>
              <a:t>&amp; then use </a:t>
            </a:r>
            <a:r>
              <a:rPr lang="en-US" altLang="en-US" b="1">
                <a:sym typeface="Symbol" panose="05050102010706020507" pitchFamily="18" charset="2"/>
              </a:rPr>
              <a:t>(2)</a:t>
            </a:r>
            <a:r>
              <a:rPr lang="en-US" altLang="en-US">
                <a:sym typeface="Symbol" panose="05050102010706020507" pitchFamily="18" charset="2"/>
              </a:rPr>
              <a:t> to get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).</a:t>
            </a:r>
            <a:r>
              <a:rPr lang="en-US" altLang="en-US">
                <a:sym typeface="Symbol" panose="05050102010706020507" pitchFamily="18" charset="2"/>
              </a:rPr>
              <a:t> </a:t>
            </a:r>
          </a:p>
          <a:p>
            <a:pPr algn="just"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Repulsive scattering by </a:t>
            </a:r>
            <a:r>
              <a:rPr lang="en-US" altLang="en-US" b="1">
                <a:sym typeface="Symbol" panose="05050102010706020507" pitchFamily="18" charset="2"/>
              </a:rPr>
              <a:t>r</a:t>
            </a:r>
            <a:r>
              <a:rPr lang="en-US" altLang="en-US" b="1" baseline="30000">
                <a:sym typeface="Symbol" panose="05050102010706020507" pitchFamily="18" charset="2"/>
              </a:rPr>
              <a:t>-2</a:t>
            </a:r>
            <a:r>
              <a:rPr lang="en-US" altLang="en-US">
                <a:sym typeface="Symbol" panose="05050102010706020507" pitchFamily="18" charset="2"/>
              </a:rPr>
              <a:t> repulsive forces = </a:t>
            </a:r>
          </a:p>
          <a:p>
            <a:pPr algn="just"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 i="1">
                <a:sym typeface="Symbol" panose="05050102010706020507" pitchFamily="18" charset="2"/>
              </a:rPr>
              <a:t>            </a:t>
            </a:r>
            <a:r>
              <a:rPr lang="en-US" altLang="en-US" b="1" i="1">
                <a:solidFill>
                  <a:srgbClr val="9900CC"/>
                </a:solidFill>
                <a:sym typeface="Symbol" panose="05050102010706020507" pitchFamily="18" charset="2"/>
              </a:rPr>
              <a:t>Coulomb scattering by like charges</a:t>
            </a:r>
            <a:endParaRPr lang="en-US" altLang="en-US">
              <a:sym typeface="Symbol" panose="05050102010706020507" pitchFamily="18" charset="2"/>
            </a:endParaRPr>
          </a:p>
          <a:p>
            <a:pPr lvl="1" algn="just"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Charge </a:t>
            </a:r>
            <a:r>
              <a:rPr lang="en-US" altLang="en-US" b="1">
                <a:sym typeface="Symbol" panose="05050102010706020507" pitchFamily="18" charset="2"/>
              </a:rPr>
              <a:t>+Ze</a:t>
            </a:r>
            <a:r>
              <a:rPr lang="en-US" altLang="en-US">
                <a:sym typeface="Symbol" panose="05050102010706020507" pitchFamily="18" charset="2"/>
              </a:rPr>
              <a:t> scatters from the center of force, charge </a:t>
            </a:r>
            <a:r>
              <a:rPr lang="en-US" altLang="en-US" b="1">
                <a:sym typeface="Symbol" panose="05050102010706020507" pitchFamily="18" charset="2"/>
              </a:rPr>
              <a:t>Z´e</a:t>
            </a:r>
            <a:endParaRPr lang="en-US" altLang="en-US">
              <a:sym typeface="Symbol" panose="05050102010706020507" pitchFamily="18" charset="2"/>
            </a:endParaRPr>
          </a:p>
          <a:p>
            <a:pPr algn="just"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 	      </a:t>
            </a:r>
            <a:r>
              <a:rPr lang="en-US" altLang="en-US" b="1">
                <a:sym typeface="Symbol" panose="05050102010706020507" pitchFamily="18" charset="2"/>
              </a:rPr>
              <a:t>f(r)  (ZZ´e</a:t>
            </a:r>
            <a:r>
              <a:rPr lang="en-US" altLang="en-US" b="1" baseline="30000">
                <a:sym typeface="Symbol" panose="05050102010706020507" pitchFamily="18" charset="2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)/(r</a:t>
            </a:r>
            <a:r>
              <a:rPr lang="en-US" altLang="en-US" b="1" baseline="30000">
                <a:sym typeface="Symbol" panose="05050102010706020507" pitchFamily="18" charset="2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)   - k/r</a:t>
            </a:r>
            <a:r>
              <a:rPr lang="en-US" altLang="en-US" b="1" baseline="30000">
                <a:sym typeface="Symbol" panose="05050102010706020507" pitchFamily="18" charset="2"/>
              </a:rPr>
              <a:t>2</a:t>
            </a:r>
          </a:p>
          <a:p>
            <a:pPr lvl="1" algn="just"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Gaussian E&amp;M units! Not SI! </a:t>
            </a:r>
            <a:r>
              <a:rPr lang="en-US" altLang="en-US" sz="2000">
                <a:sym typeface="Symbol" panose="05050102010706020507" pitchFamily="18" charset="2"/>
              </a:rPr>
              <a:t>For SI, multiply by </a:t>
            </a:r>
            <a:r>
              <a:rPr lang="en-US" altLang="en-US" sz="2000" b="1">
                <a:sym typeface="Symbol" panose="05050102010706020507" pitchFamily="18" charset="2"/>
              </a:rPr>
              <a:t>(1/4</a:t>
            </a:r>
            <a:r>
              <a:rPr lang="el-GR" altLang="en-US" sz="2000" b="1">
                <a:cs typeface="Times New Roman" panose="02020603050405020304" pitchFamily="18" charset="0"/>
                <a:sym typeface="Symbol" panose="05050102010706020507" pitchFamily="18" charset="2"/>
              </a:rPr>
              <a:t>πε</a:t>
            </a:r>
            <a:r>
              <a:rPr lang="en-US" altLang="en-US" sz="2000" b="1" baseline="-25000">
                <a:sym typeface="Times New Roman" panose="02020603050405020304" pitchFamily="18" charset="0"/>
              </a:rPr>
              <a:t>0</a:t>
            </a:r>
            <a:r>
              <a:rPr lang="en-US" altLang="en-US" sz="2000" b="1">
                <a:sym typeface="Times New Roman" panose="02020603050405020304" pitchFamily="18" charset="0"/>
              </a:rPr>
              <a:t>)!</a:t>
            </a:r>
          </a:p>
          <a:p>
            <a:pPr lvl="1" algn="just"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 For </a:t>
            </a:r>
            <a:r>
              <a:rPr lang="en-US" altLang="en-US" b="1">
                <a:sym typeface="Times New Roman" panose="02020603050405020304" pitchFamily="18" charset="0"/>
              </a:rPr>
              <a:t>r(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)</a:t>
            </a:r>
            <a:r>
              <a:rPr lang="en-US" altLang="en-US">
                <a:sym typeface="Times New Roman" panose="02020603050405020304" pitchFamily="18" charset="0"/>
              </a:rPr>
              <a:t>, in the </a:t>
            </a:r>
            <a:r>
              <a:rPr lang="en-US" altLang="en-US">
                <a:sym typeface="Symbol" panose="05050102010706020507" pitchFamily="18" charset="2"/>
              </a:rPr>
              <a:t>previous formalism for </a:t>
            </a:r>
            <a:r>
              <a:rPr lang="en-US" altLang="en-US" b="1">
                <a:sym typeface="Symbol" panose="05050102010706020507" pitchFamily="18" charset="2"/>
              </a:rPr>
              <a:t>r</a:t>
            </a:r>
            <a:r>
              <a:rPr lang="en-US" altLang="en-US" b="1" baseline="30000">
                <a:sym typeface="Symbol" panose="05050102010706020507" pitchFamily="18" charset="2"/>
              </a:rPr>
              <a:t>-2</a:t>
            </a:r>
            <a:r>
              <a:rPr lang="en-US" altLang="en-US">
                <a:sym typeface="Symbol" panose="05050102010706020507" pitchFamily="18" charset="2"/>
              </a:rPr>
              <a:t> attractive</a:t>
            </a:r>
          </a:p>
          <a:p>
            <a:pPr lvl="1" algn="just"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     forces, make the replacement </a:t>
            </a:r>
            <a:r>
              <a:rPr lang="en-US" altLang="en-US" b="1">
                <a:sym typeface="Symbol" panose="05050102010706020507" pitchFamily="18" charset="2"/>
              </a:rPr>
              <a:t>k  - ZZ´e</a:t>
            </a:r>
            <a:r>
              <a:rPr lang="en-US" altLang="en-US" b="1" baseline="30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143363" name="Rectangle 5"/>
          <p:cNvSpPr>
            <a:spLocks noGrp="1" noChangeArrowheads="1"/>
          </p:cNvSpPr>
          <p:nvPr>
            <p:ph type="title"/>
          </p:nvPr>
        </p:nvSpPr>
        <p:spPr>
          <a:xfrm>
            <a:off x="2208213" y="152400"/>
            <a:ext cx="7772400" cy="609600"/>
          </a:xfrm>
          <a:noFill/>
        </p:spPr>
        <p:txBody>
          <a:bodyPr/>
          <a:lstStyle/>
          <a:p>
            <a:r>
              <a:rPr lang="en-US" altLang="en-US" sz="3200" b="1">
                <a:solidFill>
                  <a:srgbClr val="0033CC"/>
                </a:solidFill>
                <a:sym typeface="Times New Roman" panose="02020603050405020304" pitchFamily="18" charset="0"/>
              </a:rPr>
              <a:t>Coulomb Scattering</a:t>
            </a:r>
            <a:endParaRPr lang="en-US" altLang="en-US" sz="3200" b="1"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171450"/>
            <a:ext cx="9906000" cy="668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4813" y="381000"/>
            <a:ext cx="10134600" cy="6477000"/>
          </a:xfrm>
        </p:spPr>
        <p:txBody>
          <a:bodyPr/>
          <a:lstStyle/>
          <a:p>
            <a:pPr>
              <a:tabLst>
                <a:tab pos="1600200" algn="l"/>
                <a:tab pos="3551238" algn="l"/>
              </a:tabLst>
            </a:pPr>
            <a:r>
              <a:rPr lang="en-US" altLang="en-US" b="1">
                <a:solidFill>
                  <a:srgbClr val="0033CC"/>
                </a:solidFill>
                <a:sym typeface="Symbol" panose="05050102010706020507" pitchFamily="18" charset="2"/>
              </a:rPr>
              <a:t>Like charges</a:t>
            </a:r>
            <a:r>
              <a:rPr lang="en-US" altLang="en-US">
                <a:solidFill>
                  <a:srgbClr val="0033CC"/>
                </a:solidFill>
                <a:sym typeface="Symbol" panose="05050102010706020507" pitchFamily="18" charset="2"/>
              </a:rPr>
              <a:t>:</a:t>
            </a:r>
            <a:r>
              <a:rPr lang="en-US" altLang="en-US">
                <a:sym typeface="Symbol" panose="05050102010706020507" pitchFamily="18" charset="2"/>
              </a:rPr>
              <a:t>    </a:t>
            </a:r>
            <a:r>
              <a:rPr lang="en-US" altLang="en-US" b="1">
                <a:sym typeface="Symbol" panose="05050102010706020507" pitchFamily="18" charset="2"/>
              </a:rPr>
              <a:t>f(r)  (ZZ´e</a:t>
            </a:r>
            <a:r>
              <a:rPr lang="en-US" altLang="en-US" b="1" baseline="30000">
                <a:sym typeface="Symbol" panose="05050102010706020507" pitchFamily="18" charset="2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)/(r</a:t>
            </a:r>
            <a:r>
              <a:rPr lang="en-US" altLang="en-US" b="1" baseline="30000">
                <a:sym typeface="Symbol" panose="05050102010706020507" pitchFamily="18" charset="2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)</a:t>
            </a:r>
          </a:p>
          <a:p>
            <a:pPr lvl="1"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</a:t>
            </a:r>
            <a:r>
              <a:rPr lang="en-US" altLang="en-US" b="1">
                <a:sym typeface="Symbol" panose="05050102010706020507" pitchFamily="18" charset="2"/>
              </a:rPr>
              <a:t> k  - ZZ´e</a:t>
            </a:r>
            <a:r>
              <a:rPr lang="en-US" altLang="en-US" b="1" baseline="30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 in orbit eqtn </a:t>
            </a:r>
            <a:r>
              <a:rPr lang="en-US" altLang="en-US" b="1">
                <a:sym typeface="Times New Roman" panose="02020603050405020304" pitchFamily="18" charset="0"/>
              </a:rPr>
              <a:t>r = r(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)</a:t>
            </a:r>
            <a:endParaRPr lang="en-US" altLang="en-US" b="1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We’ve seen: Orbit eqtn for </a:t>
            </a:r>
            <a:r>
              <a:rPr lang="en-US" altLang="en-US" b="1">
                <a:sym typeface="Symbol" panose="05050102010706020507" pitchFamily="18" charset="2"/>
              </a:rPr>
              <a:t>r</a:t>
            </a:r>
            <a:r>
              <a:rPr lang="en-US" altLang="en-US" b="1" baseline="30000">
                <a:sym typeface="Symbol" panose="05050102010706020507" pitchFamily="18" charset="2"/>
              </a:rPr>
              <a:t>-2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force is a conic section: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            </a:t>
            </a:r>
            <a:r>
              <a:rPr lang="en-US" altLang="en-US" b="1">
                <a:sym typeface="Symbol" panose="05050102010706020507" pitchFamily="18" charset="2"/>
              </a:rPr>
              <a:t>[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lang="en-US" altLang="en-US" b="1">
                <a:sym typeface="Times New Roman" panose="02020603050405020304" pitchFamily="18" charset="0"/>
              </a:rPr>
              <a:t>/r(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)]  = 1 +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ε</a:t>
            </a:r>
            <a:r>
              <a:rPr lang="en-US" altLang="en-US" b="1">
                <a:sym typeface="Symbol" panose="05050102010706020507" pitchFamily="18" charset="2"/>
              </a:rPr>
              <a:t>cos(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Times New Roman" panose="02020603050405020304" pitchFamily="18" charset="0"/>
              </a:rPr>
              <a:t>-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´</a:t>
            </a:r>
            <a:r>
              <a:rPr lang="en-US" altLang="en-US" b="1">
                <a:sym typeface="Symbol" panose="05050102010706020507" pitchFamily="18" charset="2"/>
              </a:rPr>
              <a:t>)           (1)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    With: </a:t>
            </a:r>
            <a:r>
              <a:rPr lang="en-US" altLang="en-US" sz="2400" b="1">
                <a:sym typeface="Symbol" panose="05050102010706020507" pitchFamily="18" charset="2"/>
              </a:rPr>
              <a:t>Eccentricity 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ε</a:t>
            </a:r>
            <a:r>
              <a:rPr lang="en-US" altLang="en-US" sz="2400" b="1">
                <a:sym typeface="Times New Roman" panose="02020603050405020304" pitchFamily="18" charset="0"/>
              </a:rPr>
              <a:t> = </a:t>
            </a:r>
            <a:r>
              <a:rPr lang="en-US" altLang="en-US" sz="2400" b="1">
                <a:sym typeface="Symbol" panose="05050102010706020507" pitchFamily="18" charset="2"/>
              </a:rPr>
              <a:t>[ 1 + {2E</a:t>
            </a:r>
            <a:r>
              <a:rPr lang="en-US" altLang="en-US" sz="2400" b="1">
                <a:sym typeface="MT Extra" panose="05050102010205020202" pitchFamily="18" charset="2"/>
              </a:rPr>
              <a:t></a:t>
            </a:r>
            <a:r>
              <a:rPr lang="en-US" altLang="en-US" sz="24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400" b="1">
                <a:sym typeface="Symbol" panose="05050102010706020507" pitchFamily="18" charset="2"/>
              </a:rPr>
              <a:t></a:t>
            </a:r>
            <a:r>
              <a:rPr lang="en-US" altLang="en-US" sz="2400" b="1">
                <a:sym typeface="Times New Roman" panose="02020603050405020304" pitchFamily="18" charset="0"/>
              </a:rPr>
              <a:t>(mk</a:t>
            </a:r>
            <a:r>
              <a:rPr lang="en-US" altLang="en-US" sz="24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400" b="1">
                <a:sym typeface="Times New Roman" panose="02020603050405020304" pitchFamily="18" charset="0"/>
              </a:rPr>
              <a:t>)}]</a:t>
            </a:r>
            <a:r>
              <a:rPr lang="en-US" altLang="en-US" sz="2400" b="1" baseline="30000">
                <a:sym typeface="Times New Roman" panose="02020603050405020304" pitchFamily="18" charset="0"/>
              </a:rPr>
              <a:t>½</a:t>
            </a:r>
            <a:r>
              <a:rPr lang="en-US" altLang="en-US" sz="2400" b="1">
                <a:sym typeface="Symbol" panose="05050102010706020507" pitchFamily="18" charset="2"/>
              </a:rPr>
              <a:t> </a:t>
            </a:r>
            <a:r>
              <a:rPr lang="en-US" altLang="en-US" sz="2400">
                <a:sym typeface="Symbol" panose="05050102010706020507" pitchFamily="18" charset="2"/>
              </a:rPr>
              <a:t>&amp; </a:t>
            </a:r>
            <a:r>
              <a:rPr lang="en-US" altLang="en-US" sz="2400" b="1">
                <a:sym typeface="Symbol" panose="05050102010706020507" pitchFamily="18" charset="2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 b="1">
                <a:sym typeface="Symbol" panose="05050102010706020507" pitchFamily="18" charset="2"/>
              </a:rPr>
              <a:t>    2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lang="en-US" altLang="en-US" sz="2400" b="1">
                <a:sym typeface="Times New Roman" panose="02020603050405020304" pitchFamily="18" charset="0"/>
              </a:rPr>
              <a:t> = </a:t>
            </a:r>
            <a:r>
              <a:rPr lang="en-US" altLang="en-US" sz="2400" b="1">
                <a:sym typeface="Symbol" panose="05050102010706020507" pitchFamily="18" charset="2"/>
              </a:rPr>
              <a:t> [2</a:t>
            </a:r>
            <a:r>
              <a:rPr lang="en-US" altLang="en-US" sz="2400" b="1">
                <a:sym typeface="MT Extra" panose="05050102010205020202" pitchFamily="18" charset="2"/>
              </a:rPr>
              <a:t></a:t>
            </a:r>
            <a:r>
              <a:rPr lang="en-US" altLang="en-US" sz="24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400" b="1">
                <a:sym typeface="Symbol" panose="05050102010706020507" pitchFamily="18" charset="2"/>
              </a:rPr>
              <a:t></a:t>
            </a:r>
            <a:r>
              <a:rPr lang="en-US" altLang="en-US" sz="2400" b="1">
                <a:sym typeface="Times New Roman" panose="02020603050405020304" pitchFamily="18" charset="0"/>
              </a:rPr>
              <a:t>(mk)]</a:t>
            </a:r>
            <a:r>
              <a:rPr lang="en-US" altLang="en-US" sz="2400">
                <a:sym typeface="Times New Roman" panose="02020603050405020304" pitchFamily="18" charset="0"/>
              </a:rPr>
              <a:t>. Eccentricity =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ε</a:t>
            </a:r>
            <a:r>
              <a:rPr lang="en-US" altLang="en-US" sz="2400">
                <a:sym typeface="Times New Roman" panose="02020603050405020304" pitchFamily="18" charset="0"/>
              </a:rPr>
              <a:t> to avoid confusion with electric charge </a:t>
            </a:r>
            <a:r>
              <a:rPr lang="en-US" altLang="en-US" sz="2400" b="1">
                <a:sym typeface="Times New Roman" panose="02020603050405020304" pitchFamily="18" charset="0"/>
              </a:rPr>
              <a:t>e</a:t>
            </a:r>
            <a:r>
              <a:rPr lang="en-US" altLang="en-US" sz="2400">
                <a:sym typeface="Times New Roman" panose="02020603050405020304" pitchFamily="18" charset="0"/>
              </a:rPr>
              <a:t>. </a:t>
            </a:r>
            <a:r>
              <a:rPr lang="en-US" altLang="en-US" sz="2400" b="1">
                <a:sym typeface="Times New Roman" panose="02020603050405020304" pitchFamily="18" charset="0"/>
              </a:rPr>
              <a:t>E &gt; 0  </a:t>
            </a:r>
            <a:r>
              <a:rPr lang="en-US" altLang="en-US" sz="2400">
                <a:sym typeface="Symbol" panose="05050102010706020507" pitchFamily="18" charset="2"/>
              </a:rPr>
              <a:t>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ε</a:t>
            </a:r>
            <a:r>
              <a:rPr lang="en-US" altLang="en-US" sz="2400" b="1">
                <a:sym typeface="Times New Roman" panose="02020603050405020304" pitchFamily="18" charset="0"/>
              </a:rPr>
              <a:t> &gt; 1  </a:t>
            </a:r>
            <a:r>
              <a:rPr lang="en-US" altLang="en-US" sz="2400">
                <a:sym typeface="Symbol" panose="05050102010706020507" pitchFamily="18" charset="2"/>
              </a:rPr>
              <a:t> </a:t>
            </a:r>
            <a:r>
              <a:rPr lang="en-US" altLang="en-US" sz="2400" b="1">
                <a:solidFill>
                  <a:srgbClr val="FF3300"/>
                </a:solidFill>
                <a:sym typeface="Symbol" panose="05050102010706020507" pitchFamily="18" charset="2"/>
              </a:rPr>
              <a:t>Orbit is a hyperbola</a:t>
            </a:r>
            <a:r>
              <a:rPr lang="en-US" altLang="en-US" sz="2400">
                <a:sym typeface="Symbol" panose="05050102010706020507" pitchFamily="18" charset="2"/>
              </a:rPr>
              <a:t>, by previous discussion.</a:t>
            </a:r>
            <a:endParaRPr lang="en-US" altLang="en-US" sz="2400" b="1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Choose the integration const 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400" b="1">
                <a:sym typeface="Times New Roman" panose="02020603050405020304" pitchFamily="18" charset="0"/>
              </a:rPr>
              <a:t>´</a:t>
            </a:r>
            <a:r>
              <a:rPr lang="en-US" altLang="en-US" sz="2400" b="1">
                <a:sym typeface="Symbol" panose="05050102010706020507" pitchFamily="18" charset="2"/>
              </a:rPr>
              <a:t> = 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π</a:t>
            </a:r>
            <a:r>
              <a:rPr lang="en-US" altLang="en-US" sz="2400">
                <a:sym typeface="Times New Roman" panose="02020603050405020304" pitchFamily="18" charset="0"/>
              </a:rPr>
              <a:t> so that </a:t>
            </a:r>
            <a:r>
              <a:rPr lang="en-US" altLang="en-US" sz="2400" b="1">
                <a:sym typeface="Times New Roman" panose="02020603050405020304" pitchFamily="18" charset="0"/>
              </a:rPr>
              <a:t>r</a:t>
            </a:r>
            <a:r>
              <a:rPr lang="en-US" altLang="en-US" sz="2400" b="1" baseline="-25000">
                <a:sym typeface="Times New Roman" panose="02020603050405020304" pitchFamily="18" charset="0"/>
              </a:rPr>
              <a:t>min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  <a:r>
              <a:rPr lang="en-US" altLang="en-US" sz="2400">
                <a:sym typeface="Times New Roman" panose="02020603050405020304" pitchFamily="18" charset="0"/>
              </a:rPr>
              <a:t>is at 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400" b="1">
                <a:sym typeface="Symbol" panose="05050102010706020507" pitchFamily="18" charset="2"/>
              </a:rPr>
              <a:t> = </a:t>
            </a:r>
            <a:r>
              <a:rPr lang="en-US" altLang="en-US" sz="2400" b="1">
                <a:sym typeface="Times New Roman" panose="02020603050405020304" pitchFamily="18" charset="0"/>
              </a:rPr>
              <a:t>0</a:t>
            </a:r>
            <a:r>
              <a:rPr lang="en-US" altLang="en-US" sz="2400">
                <a:sym typeface="Times New Roman" panose="02020603050405020304" pitchFamily="18" charset="0"/>
              </a:rPr>
              <a:t> 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Make the changes in notation noted: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         </a:t>
            </a:r>
            <a:r>
              <a:rPr lang="en-US" altLang="en-US" b="1">
                <a:sym typeface="Symbol" panose="05050102010706020507" pitchFamily="18" charset="2"/>
              </a:rPr>
              <a:t>[</a:t>
            </a:r>
            <a:r>
              <a:rPr lang="en-US" altLang="en-US" b="1">
                <a:sym typeface="Times New Roman" panose="02020603050405020304" pitchFamily="18" charset="0"/>
              </a:rPr>
              <a:t>1/r(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)]  = [(m</a:t>
            </a:r>
            <a:r>
              <a:rPr lang="en-US" altLang="en-US" b="1">
                <a:sym typeface="Symbol" panose="05050102010706020507" pitchFamily="18" charset="2"/>
              </a:rPr>
              <a:t>ZZ´e</a:t>
            </a:r>
            <a:r>
              <a:rPr lang="en-US" altLang="en-US" b="1" baseline="30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)/(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)]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ε</a:t>
            </a:r>
            <a:r>
              <a:rPr lang="en-US" altLang="en-US" b="1">
                <a:sym typeface="Symbol" panose="05050102010706020507" pitchFamily="18" charset="2"/>
              </a:rPr>
              <a:t>cos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Times New Roman" panose="02020603050405020304" pitchFamily="18" charset="0"/>
              </a:rPr>
              <a:t>- 1</a:t>
            </a:r>
            <a:r>
              <a:rPr lang="en-US" altLang="en-US" b="1">
                <a:sym typeface="Symbol" panose="05050102010706020507" pitchFamily="18" charset="2"/>
              </a:rPr>
              <a:t>)      (2)</a:t>
            </a:r>
          </a:p>
        </p:txBody>
      </p:sp>
    </p:spTree>
  </p:cSld>
  <p:clrMapOvr>
    <a:masterClrMapping/>
  </p:clrMapOvr>
  <p:transition spd="med"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5813" y="533400"/>
            <a:ext cx="9144000" cy="6172200"/>
          </a:xfrm>
        </p:spPr>
        <p:txBody>
          <a:bodyPr/>
          <a:lstStyle/>
          <a:p>
            <a:pPr algn="ctr">
              <a:buFont typeface="Euphemia" pitchFamily="34" charset="0"/>
              <a:buNone/>
              <a:tabLst>
                <a:tab pos="1600200" algn="l"/>
                <a:tab pos="3551238" algn="l"/>
              </a:tabLst>
              <a:defRPr/>
            </a:pPr>
            <a:r>
              <a:rPr lang="en-US" altLang="en-US" b="1">
                <a:sym typeface="Symbol" panose="05050102010706020507" pitchFamily="18" charset="2"/>
              </a:rPr>
              <a:t>f(r) = (ZZ´e</a:t>
            </a:r>
            <a:r>
              <a:rPr lang="en-US" altLang="en-US" b="1" baseline="30000">
                <a:sym typeface="Symbol" panose="05050102010706020507" pitchFamily="18" charset="2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)/(r</a:t>
            </a:r>
            <a:r>
              <a:rPr lang="en-US" altLang="en-US" b="1" baseline="30000">
                <a:sym typeface="Symbol" panose="05050102010706020507" pitchFamily="18" charset="2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)</a:t>
            </a:r>
            <a:endParaRPr lang="en-US" altLang="en-US">
              <a:sym typeface="Times New Roman" panose="02020603050405020304" pitchFamily="18" charset="0"/>
            </a:endParaRPr>
          </a:p>
          <a:p>
            <a:pPr algn="ctr">
              <a:buFont typeface="Euphemia" pitchFamily="34" charset="0"/>
              <a:buNone/>
              <a:tabLst>
                <a:tab pos="1600200" algn="l"/>
                <a:tab pos="3551238" algn="l"/>
              </a:tabLst>
              <a:defRPr/>
            </a:pPr>
            <a:r>
              <a:rPr lang="en-US" altLang="en-US" b="1">
                <a:sym typeface="Symbol" panose="05050102010706020507" pitchFamily="18" charset="2"/>
              </a:rPr>
              <a:t>[</a:t>
            </a:r>
            <a:r>
              <a:rPr lang="en-US" altLang="en-US" b="1">
                <a:sym typeface="Times New Roman" panose="02020603050405020304" pitchFamily="18" charset="0"/>
              </a:rPr>
              <a:t>1/r(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)]  = [(m</a:t>
            </a:r>
            <a:r>
              <a:rPr lang="en-US" altLang="en-US" b="1">
                <a:sym typeface="Symbol" panose="05050102010706020507" pitchFamily="18" charset="2"/>
              </a:rPr>
              <a:t>ZZ´e</a:t>
            </a:r>
            <a:r>
              <a:rPr lang="en-US" altLang="en-US" b="1" baseline="30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)/(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)]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ε</a:t>
            </a:r>
            <a:r>
              <a:rPr lang="en-US" altLang="en-US" b="1">
                <a:sym typeface="Symbol" panose="05050102010706020507" pitchFamily="18" charset="2"/>
              </a:rPr>
              <a:t>cos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Times New Roman" panose="02020603050405020304" pitchFamily="18" charset="0"/>
              </a:rPr>
              <a:t>- 1</a:t>
            </a:r>
            <a:r>
              <a:rPr lang="en-US" altLang="en-US" b="1">
                <a:sym typeface="Symbol" panose="05050102010706020507" pitchFamily="18" charset="2"/>
              </a:rPr>
              <a:t>)        (2)</a:t>
            </a:r>
          </a:p>
          <a:p>
            <a:pPr>
              <a:tabLst>
                <a:tab pos="1600200" algn="l"/>
                <a:tab pos="3551238" algn="l"/>
              </a:tabLst>
              <a:defRPr/>
            </a:pP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Hyperbolic orbit.</a:t>
            </a:r>
            <a:endParaRPr lang="en-US" altLang="en-US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  <a:defRPr/>
            </a:pPr>
            <a:r>
              <a:rPr lang="en-US" altLang="en-US">
                <a:sym typeface="Symbol" panose="05050102010706020507" pitchFamily="18" charset="2"/>
              </a:rPr>
              <a:t>With change of notation, eccentricity is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  <a:defRPr/>
            </a:pPr>
            <a:r>
              <a:rPr lang="en-US" altLang="en-US" b="1">
                <a:sym typeface="Times New Roman" panose="02020603050405020304" pitchFamily="18" charset="0"/>
              </a:rPr>
              <a:t>		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ε</a:t>
            </a:r>
            <a:r>
              <a:rPr lang="en-US" altLang="en-US" b="1">
                <a:sym typeface="Times New Roman" panose="02020603050405020304" pitchFamily="18" charset="0"/>
              </a:rPr>
              <a:t> = </a:t>
            </a:r>
            <a:r>
              <a:rPr lang="en-US" altLang="en-US" b="1">
                <a:sym typeface="Symbol" panose="05050102010706020507" pitchFamily="18" charset="2"/>
              </a:rPr>
              <a:t>[ 1 + {2E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</a:t>
            </a:r>
            <a:r>
              <a:rPr lang="en-US" altLang="en-US" b="1">
                <a:sym typeface="Times New Roman" panose="02020603050405020304" pitchFamily="18" charset="0"/>
              </a:rPr>
              <a:t>(m</a:t>
            </a:r>
            <a:r>
              <a:rPr lang="en-US" altLang="en-US" b="1">
                <a:sym typeface="Symbol" panose="05050102010706020507" pitchFamily="18" charset="2"/>
              </a:rPr>
              <a:t>Z</a:t>
            </a:r>
            <a:r>
              <a:rPr lang="en-US" altLang="en-US" b="1" baseline="30000">
                <a:sym typeface="Symbol" panose="05050102010706020507" pitchFamily="18" charset="2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Z´</a:t>
            </a:r>
            <a:r>
              <a:rPr lang="en-US" altLang="en-US" b="1" baseline="30000">
                <a:sym typeface="Symbol" panose="05050102010706020507" pitchFamily="18" charset="2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e</a:t>
            </a:r>
            <a:r>
              <a:rPr lang="en-US" altLang="en-US" b="1" baseline="30000">
                <a:sym typeface="Symbol" panose="05050102010706020507" pitchFamily="18" charset="2"/>
              </a:rPr>
              <a:t>4</a:t>
            </a:r>
            <a:r>
              <a:rPr lang="en-US" altLang="en-US" b="1">
                <a:sym typeface="Times New Roman" panose="02020603050405020304" pitchFamily="18" charset="0"/>
              </a:rPr>
              <a:t>)}]</a:t>
            </a:r>
            <a:r>
              <a:rPr lang="en-US" altLang="en-US" b="1" baseline="30000">
                <a:sym typeface="Times New Roman" panose="02020603050405020304" pitchFamily="18" charset="0"/>
              </a:rPr>
              <a:t>½</a:t>
            </a:r>
            <a:endParaRPr lang="en-US" altLang="en-US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  <a:defRPr/>
            </a:pPr>
            <a:r>
              <a:rPr lang="en-US" altLang="en-US">
                <a:sym typeface="Symbol" panose="05050102010706020507" pitchFamily="18" charset="2"/>
              </a:rPr>
              <a:t>Using the relation between angular momentum, energy, &amp; impact parameter, 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MT Extra" panose="05050102010205020202" pitchFamily="18" charset="2"/>
              </a:rPr>
              <a:t>2</a:t>
            </a:r>
            <a:r>
              <a:rPr lang="en-US" altLang="en-US">
                <a:sym typeface="MT Extra" panose="05050102010205020202" pitchFamily="18" charset="2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 = </a:t>
            </a:r>
            <a:r>
              <a:rPr lang="en-US" altLang="en-US" b="1">
                <a:sym typeface="Times New Roman" panose="02020603050405020304" pitchFamily="18" charset="0"/>
              </a:rPr>
              <a:t>2mE</a:t>
            </a:r>
            <a:r>
              <a:rPr lang="en-US" altLang="en-US" b="1">
                <a:sym typeface="Symbol" panose="05050102010706020507" pitchFamily="18" charset="2"/>
              </a:rPr>
              <a:t>s</a:t>
            </a:r>
            <a:r>
              <a:rPr lang="en-US" altLang="en-US" b="1" baseline="30000">
                <a:sym typeface="Symbol" panose="05050102010706020507" pitchFamily="18" charset="2"/>
              </a:rPr>
              <a:t>2 </a:t>
            </a:r>
            <a:r>
              <a:rPr lang="en-US" altLang="en-US">
                <a:sym typeface="Symbol" panose="05050102010706020507" pitchFamily="18" charset="2"/>
              </a:rPr>
              <a:t>this is: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  <a:defRPr/>
            </a:pPr>
            <a:r>
              <a:rPr lang="en-US" altLang="en-US" b="1">
                <a:sym typeface="Times New Roman" panose="02020603050405020304" pitchFamily="18" charset="0"/>
              </a:rPr>
              <a:t>		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ε</a:t>
            </a:r>
            <a:r>
              <a:rPr lang="en-US" altLang="en-US" b="1">
                <a:sym typeface="Times New Roman" panose="02020603050405020304" pitchFamily="18" charset="0"/>
              </a:rPr>
              <a:t> = </a:t>
            </a:r>
            <a:r>
              <a:rPr lang="en-US" altLang="en-US" b="1">
                <a:sym typeface="Symbol" panose="05050102010706020507" pitchFamily="18" charset="2"/>
              </a:rPr>
              <a:t>[ 1 + (2E</a:t>
            </a:r>
            <a:r>
              <a:rPr lang="en-US" altLang="en-US" b="1">
                <a:sym typeface="MT Extra" panose="05050102010205020202" pitchFamily="18" charset="2"/>
              </a:rPr>
              <a:t>s)</a:t>
            </a:r>
            <a:r>
              <a:rPr lang="en-US" altLang="en-US" b="1" baseline="30000">
                <a:sym typeface="MT Extra" panose="05050102010205020202" pitchFamily="18" charset="2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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n-US" altLang="en-US" b="1">
                <a:sym typeface="Symbol" panose="05050102010706020507" pitchFamily="18" charset="2"/>
              </a:rPr>
              <a:t>ZZ´e</a:t>
            </a:r>
            <a:r>
              <a:rPr lang="en-US" altLang="en-US" b="1" baseline="30000">
                <a:sym typeface="Symbol" panose="05050102010706020507" pitchFamily="18" charset="2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)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 ]</a:t>
            </a:r>
            <a:r>
              <a:rPr lang="en-US" altLang="en-US" b="1" baseline="30000">
                <a:sym typeface="Times New Roman" panose="02020603050405020304" pitchFamily="18" charset="0"/>
              </a:rPr>
              <a:t>½</a:t>
            </a:r>
          </a:p>
          <a:p>
            <a:pPr marL="0" indent="0">
              <a:buFont typeface="Euphemia" pitchFamily="34" charset="0"/>
              <a:buNone/>
              <a:tabLst>
                <a:tab pos="1600200" algn="l"/>
                <a:tab pos="3551238" algn="l"/>
              </a:tabLst>
              <a:defRPr/>
            </a:pPr>
            <a:endParaRPr lang="en-US" altLang="en-US" b="1"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2413" y="304800"/>
            <a:ext cx="10134600" cy="6324600"/>
          </a:xfrm>
        </p:spPr>
        <p:txBody>
          <a:bodyPr/>
          <a:lstStyle/>
          <a:p>
            <a:pPr algn="ctr"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600" b="1">
                <a:sym typeface="Symbol" panose="05050102010706020507" pitchFamily="18" charset="2"/>
              </a:rPr>
              <a:t>[</a:t>
            </a:r>
            <a:r>
              <a:rPr lang="en-US" altLang="en-US" sz="2600" b="1">
                <a:sym typeface="Times New Roman" panose="02020603050405020304" pitchFamily="18" charset="0"/>
              </a:rPr>
              <a:t>1/r(</a:t>
            </a:r>
            <a:r>
              <a:rPr lang="el-GR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,s</a:t>
            </a:r>
            <a:r>
              <a:rPr lang="en-US" altLang="en-US" sz="2600" b="1">
                <a:sym typeface="Times New Roman" panose="02020603050405020304" pitchFamily="18" charset="0"/>
              </a:rPr>
              <a:t>)]  = [(m</a:t>
            </a:r>
            <a:r>
              <a:rPr lang="en-US" altLang="en-US" sz="2600" b="1">
                <a:sym typeface="Symbol" panose="05050102010706020507" pitchFamily="18" charset="2"/>
              </a:rPr>
              <a:t>ZZ´e</a:t>
            </a:r>
            <a:r>
              <a:rPr lang="en-US" altLang="en-US" sz="2600" b="1" baseline="30000">
                <a:sym typeface="Symbol" panose="05050102010706020507" pitchFamily="18" charset="2"/>
              </a:rPr>
              <a:t>2</a:t>
            </a:r>
            <a:r>
              <a:rPr lang="en-US" altLang="en-US" sz="2600">
                <a:sym typeface="Symbol" panose="05050102010706020507" pitchFamily="18" charset="2"/>
              </a:rPr>
              <a:t>)/(</a:t>
            </a:r>
            <a:r>
              <a:rPr lang="en-US" altLang="en-US" sz="2600" b="1">
                <a:sym typeface="MT Extra" panose="05050102010205020202" pitchFamily="18" charset="2"/>
              </a:rPr>
              <a:t>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Symbol" panose="05050102010706020507" pitchFamily="18" charset="2"/>
              </a:rPr>
              <a:t>)]</a:t>
            </a:r>
            <a:r>
              <a:rPr lang="en-US" altLang="en-US" sz="2600" b="1">
                <a:sym typeface="Times New Roman" panose="02020603050405020304" pitchFamily="18" charset="0"/>
              </a:rPr>
              <a:t>(</a:t>
            </a:r>
            <a:r>
              <a:rPr lang="el-GR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ε</a:t>
            </a:r>
            <a:r>
              <a:rPr lang="en-US" altLang="en-US" sz="2600" b="1">
                <a:sym typeface="Symbol" panose="05050102010706020507" pitchFamily="18" charset="2"/>
              </a:rPr>
              <a:t>cos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600" b="1">
                <a:sym typeface="Symbol" panose="05050102010706020507" pitchFamily="18" charset="2"/>
              </a:rPr>
              <a:t> </a:t>
            </a:r>
            <a:r>
              <a:rPr lang="en-US" altLang="en-US" sz="2600" b="1">
                <a:sym typeface="Times New Roman" panose="02020603050405020304" pitchFamily="18" charset="0"/>
              </a:rPr>
              <a:t>- 1</a:t>
            </a:r>
            <a:r>
              <a:rPr lang="en-US" altLang="en-US" sz="2600" b="1">
                <a:sym typeface="Symbol" panose="05050102010706020507" pitchFamily="18" charset="2"/>
              </a:rPr>
              <a:t>)           (2)</a:t>
            </a:r>
          </a:p>
          <a:p>
            <a:pPr algn="ctr"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l-GR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ε</a:t>
            </a:r>
            <a:r>
              <a:rPr lang="en-US" altLang="en-US" sz="2600" b="1">
                <a:sym typeface="Times New Roman" panose="02020603050405020304" pitchFamily="18" charset="0"/>
              </a:rPr>
              <a:t> = </a:t>
            </a:r>
            <a:r>
              <a:rPr lang="en-US" altLang="en-US" sz="2600" b="1">
                <a:sym typeface="Symbol" panose="05050102010706020507" pitchFamily="18" charset="2"/>
              </a:rPr>
              <a:t>[ 1 + (2E</a:t>
            </a:r>
            <a:r>
              <a:rPr lang="en-US" altLang="en-US" sz="2600" b="1">
                <a:sym typeface="MT Extra" panose="05050102010205020202" pitchFamily="18" charset="2"/>
              </a:rPr>
              <a:t>s)</a:t>
            </a:r>
            <a:r>
              <a:rPr lang="en-US" altLang="en-US" sz="2600" b="1" baseline="30000">
                <a:sym typeface="MT Extra" panose="05050102010205020202" pitchFamily="18" charset="2"/>
              </a:rPr>
              <a:t>2</a:t>
            </a:r>
            <a:r>
              <a:rPr lang="en-US" altLang="en-US" sz="2600" b="1">
                <a:sym typeface="Symbol" panose="05050102010706020507" pitchFamily="18" charset="2"/>
              </a:rPr>
              <a:t></a:t>
            </a:r>
            <a:r>
              <a:rPr lang="en-US" altLang="en-US" sz="2600" b="1">
                <a:sym typeface="Times New Roman" panose="02020603050405020304" pitchFamily="18" charset="0"/>
              </a:rPr>
              <a:t>(</a:t>
            </a:r>
            <a:r>
              <a:rPr lang="en-US" altLang="en-US" sz="2600" b="1">
                <a:sym typeface="Symbol" panose="05050102010706020507" pitchFamily="18" charset="2"/>
              </a:rPr>
              <a:t>ZZ´e</a:t>
            </a:r>
            <a:r>
              <a:rPr lang="en-US" altLang="en-US" sz="2600" b="1" baseline="30000">
                <a:sym typeface="Symbol" panose="05050102010706020507" pitchFamily="18" charset="2"/>
              </a:rPr>
              <a:t>2</a:t>
            </a:r>
            <a:r>
              <a:rPr lang="en-US" altLang="en-US" sz="2600" b="1">
                <a:sym typeface="Times New Roman" panose="02020603050405020304" pitchFamily="18" charset="0"/>
              </a:rPr>
              <a:t>)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Times New Roman" panose="02020603050405020304" pitchFamily="18" charset="0"/>
              </a:rPr>
              <a:t> ]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½</a:t>
            </a:r>
            <a:r>
              <a:rPr lang="en-US" altLang="en-US" sz="2600" b="1">
                <a:sym typeface="Times New Roman" panose="02020603050405020304" pitchFamily="18" charset="0"/>
              </a:rPr>
              <a:t>              (3)</a:t>
            </a:r>
            <a:endParaRPr lang="en-US" altLang="en-US" sz="2600" b="1" baseline="30000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From </a:t>
            </a:r>
            <a:r>
              <a:rPr lang="en-US" altLang="en-US" sz="2400" b="1">
                <a:sym typeface="Symbol" panose="05050102010706020507" pitchFamily="18" charset="2"/>
              </a:rPr>
              <a:t>(2)</a:t>
            </a:r>
            <a:r>
              <a:rPr lang="en-US" altLang="en-US" sz="2400">
                <a:sym typeface="Symbol" panose="05050102010706020507" pitchFamily="18" charset="2"/>
              </a:rPr>
              <a:t> get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400" b="1">
                <a:sym typeface="Times New Roman" panose="02020603050405020304" pitchFamily="18" charset="0"/>
              </a:rPr>
              <a:t>(r,s)</a:t>
            </a:r>
            <a:r>
              <a:rPr lang="en-US" altLang="en-US" sz="2400">
                <a:sym typeface="Symbol" panose="05050102010706020507" pitchFamily="18" charset="2"/>
              </a:rPr>
              <a:t>. Then, use relations between orbit angle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  <a:r>
              <a:rPr lang="en-US" altLang="en-US" sz="2400">
                <a:sym typeface="Times New Roman" panose="02020603050405020304" pitchFamily="18" charset="0"/>
              </a:rPr>
              <a:t>scattering angle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400">
                <a:sym typeface="Times New Roman" panose="02020603050405020304" pitchFamily="18" charset="0"/>
              </a:rPr>
              <a:t>, &amp; </a:t>
            </a:r>
            <a:r>
              <a:rPr lang="en-US" altLang="en-US" sz="2400">
                <a:sym typeface="Symbol" panose="05050102010706020507" pitchFamily="18" charset="2"/>
              </a:rPr>
              <a:t>auxillary angle 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Ψ</a:t>
            </a:r>
            <a:r>
              <a:rPr lang="en-US" altLang="en-US" sz="2400">
                <a:sym typeface="Times New Roman" panose="02020603050405020304" pitchFamily="18" charset="0"/>
              </a:rPr>
              <a:t> in the scattering problem, to get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400" b="1">
                <a:sym typeface="Times New Roman" panose="02020603050405020304" pitchFamily="18" charset="0"/>
              </a:rPr>
              <a:t> =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400" b="1">
                <a:sym typeface="Times New Roman" panose="02020603050405020304" pitchFamily="18" charset="0"/>
              </a:rPr>
              <a:t>(s)</a:t>
            </a:r>
            <a:r>
              <a:rPr lang="en-US" altLang="en-US" sz="2400">
                <a:sym typeface="Times New Roman" panose="02020603050405020304" pitchFamily="18" charset="0"/>
              </a:rPr>
              <a:t> &amp; thus </a:t>
            </a:r>
            <a:r>
              <a:rPr lang="en-US" altLang="en-US" sz="2400" b="1">
                <a:solidFill>
                  <a:srgbClr val="FF3300"/>
                </a:solidFill>
                <a:sym typeface="Times New Roman" panose="02020603050405020304" pitchFamily="18" charset="0"/>
              </a:rPr>
              <a:t>the scattering cross section.</a:t>
            </a:r>
            <a:r>
              <a:rPr lang="en-US" altLang="en-US" sz="2400">
                <a:sym typeface="Times New Roman" panose="02020603050405020304" pitchFamily="18" charset="0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       	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=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π</a:t>
            </a:r>
            <a:r>
              <a:rPr lang="en-US" altLang="en-US" b="1">
                <a:sym typeface="Times New Roman" panose="02020603050405020304" pitchFamily="18" charset="0"/>
              </a:rPr>
              <a:t> - 2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Ψ</a:t>
            </a:r>
            <a:endParaRPr lang="en-US" altLang="en-US" b="1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3551238" algn="l"/>
              </a:tabLst>
            </a:pPr>
            <a:endParaRPr lang="en-US" altLang="en-US" b="1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3551238" algn="l"/>
              </a:tabLst>
            </a:pPr>
            <a:endParaRPr lang="en-US" altLang="en-US" sz="2600" b="1"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3551238" algn="l"/>
              </a:tabLst>
            </a:pPr>
            <a:endParaRPr lang="en-US" altLang="en-US" sz="2600" b="1"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3551238" algn="l"/>
              </a:tabLst>
            </a:pPr>
            <a:r>
              <a:rPr lang="el-GR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Ψ</a:t>
            </a:r>
            <a:r>
              <a:rPr lang="en-US" altLang="en-US" sz="2600" b="1">
                <a:sym typeface="Times New Roman" panose="02020603050405020304" pitchFamily="18" charset="0"/>
              </a:rPr>
              <a:t> </a:t>
            </a:r>
            <a:r>
              <a:rPr lang="en-US" altLang="en-US" sz="2600">
                <a:sym typeface="Symbol" panose="05050102010706020507" pitchFamily="18" charset="2"/>
              </a:rPr>
              <a:t>= direction of incoming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600">
                <a:sym typeface="Symbol" panose="05050102010706020507" pitchFamily="18" charset="2"/>
              </a:rPr>
              <a:t>      asymptote. Determined by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600" b="1">
                <a:sym typeface="Symbol" panose="05050102010706020507" pitchFamily="18" charset="2"/>
              </a:rPr>
              <a:t>      r </a:t>
            </a:r>
            <a:r>
              <a:rPr lang="en-US" altLang="en-US" sz="2600">
                <a:sym typeface="Symbol" panose="05050102010706020507" pitchFamily="18" charset="2"/>
              </a:rPr>
              <a:t>  in </a:t>
            </a:r>
            <a:r>
              <a:rPr lang="en-US" altLang="en-US" sz="2600" b="1">
                <a:sym typeface="Symbol" panose="05050102010706020507" pitchFamily="18" charset="2"/>
              </a:rPr>
              <a:t>(2)         cos</a:t>
            </a:r>
            <a:r>
              <a:rPr lang="el-GR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Ψ</a:t>
            </a:r>
            <a:r>
              <a:rPr lang="en-US" altLang="en-US" sz="2600" b="1">
                <a:sym typeface="Times New Roman" panose="02020603050405020304" pitchFamily="18" charset="0"/>
              </a:rPr>
              <a:t> = (1/</a:t>
            </a:r>
            <a:r>
              <a:rPr lang="el-GR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ε</a:t>
            </a:r>
            <a:r>
              <a:rPr lang="en-US" altLang="en-US" sz="2600" b="1">
                <a:sym typeface="Times New Roman" panose="02020603050405020304" pitchFamily="18" charset="0"/>
              </a:rPr>
              <a:t>)</a:t>
            </a:r>
            <a:r>
              <a:rPr lang="en-US" altLang="en-US" sz="2600">
                <a:sym typeface="Times New Roman" panose="02020603050405020304" pitchFamily="18" charset="0"/>
              </a:rPr>
              <a:t>. 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sz="2600">
                <a:sym typeface="Times New Roman" panose="02020603050405020304" pitchFamily="18" charset="0"/>
              </a:rPr>
              <a:t>In terms of </a:t>
            </a:r>
            <a:r>
              <a:rPr lang="el-GR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600" b="1">
                <a:sym typeface="Times New Roman" panose="02020603050405020304" pitchFamily="18" charset="0"/>
              </a:rPr>
              <a:t> </a:t>
            </a:r>
            <a:r>
              <a:rPr lang="en-US" altLang="en-US" sz="2600">
                <a:sym typeface="Times New Roman" panose="02020603050405020304" pitchFamily="18" charset="0"/>
              </a:rPr>
              <a:t>this is: </a:t>
            </a:r>
            <a:r>
              <a:rPr lang="en-US" altLang="en-US" sz="2600" b="1">
                <a:sym typeface="Times New Roman" panose="02020603050405020304" pitchFamily="18" charset="0"/>
              </a:rPr>
              <a:t> </a:t>
            </a:r>
            <a:r>
              <a:rPr lang="en-US" altLang="en-US" sz="2600" b="1">
                <a:sym typeface="Symbol" panose="05050102010706020507" pitchFamily="18" charset="2"/>
              </a:rPr>
              <a:t>sin</a:t>
            </a:r>
            <a:r>
              <a:rPr lang="en-US" altLang="en-US" sz="2600" b="1">
                <a:sym typeface="Times New Roman" panose="02020603050405020304" pitchFamily="18" charset="0"/>
              </a:rPr>
              <a:t>(½</a:t>
            </a:r>
            <a:r>
              <a:rPr lang="el-GR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600" b="1">
                <a:sym typeface="Times New Roman" panose="02020603050405020304" pitchFamily="18" charset="0"/>
              </a:rPr>
              <a:t>) = (1/</a:t>
            </a:r>
            <a:r>
              <a:rPr lang="el-GR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ε</a:t>
            </a:r>
            <a:r>
              <a:rPr lang="en-US" altLang="en-US" sz="2600" b="1">
                <a:sym typeface="Times New Roman" panose="02020603050405020304" pitchFamily="18" charset="0"/>
              </a:rPr>
              <a:t>)</a:t>
            </a:r>
            <a:r>
              <a:rPr lang="en-US" altLang="en-US" sz="2600">
                <a:sym typeface="Times New Roman" panose="02020603050405020304" pitchFamily="18" charset="0"/>
              </a:rPr>
              <a:t>.              </a:t>
            </a:r>
            <a:r>
              <a:rPr lang="en-US" altLang="en-US" sz="2600" b="1">
                <a:sym typeface="Times New Roman" panose="02020603050405020304" pitchFamily="18" charset="0"/>
              </a:rPr>
              <a:t>(4)</a:t>
            </a:r>
            <a:r>
              <a:rPr lang="en-US" altLang="en-US" sz="2600">
                <a:sym typeface="Times New Roman" panose="02020603050405020304" pitchFamily="18" charset="0"/>
              </a:rPr>
              <a:t> </a:t>
            </a:r>
          </a:p>
        </p:txBody>
      </p:sp>
      <p:pic>
        <p:nvPicPr>
          <p:cNvPr id="146435" name="Picture 6" descr="Ch3F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3" y="2743200"/>
            <a:ext cx="3675062" cy="242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Text Box 7"/>
          <p:cNvSpPr txBox="1">
            <a:spLocks noChangeArrowheads="1"/>
          </p:cNvSpPr>
          <p:nvPr/>
        </p:nvSpPr>
        <p:spPr bwMode="auto">
          <a:xfrm>
            <a:off x="5287963" y="3200400"/>
            <a:ext cx="20796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olidFill>
                  <a:srgbClr val="9900CC"/>
                </a:solidFill>
              </a:rPr>
              <a:t>Focus of </a:t>
            </a:r>
          </a:p>
          <a:p>
            <a:r>
              <a:rPr lang="en-US" altLang="en-US" sz="2400" b="1">
                <a:solidFill>
                  <a:srgbClr val="9900CC"/>
                </a:solidFill>
              </a:rPr>
              <a:t>Hyperbola </a:t>
            </a:r>
            <a:r>
              <a:rPr lang="en-US" altLang="en-US" sz="2400" b="1">
                <a:solidFill>
                  <a:srgbClr val="9900CC"/>
                </a:solidFill>
                <a:sym typeface="Symbol" panose="05050102010706020507" pitchFamily="18" charset="2"/>
              </a:rPr>
              <a:t></a:t>
            </a:r>
          </a:p>
        </p:txBody>
      </p:sp>
    </p:spTree>
  </p:cSld>
  <p:clrMapOvr>
    <a:masterClrMapping/>
  </p:clrMapOvr>
  <p:transition spd="med"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613" y="381000"/>
            <a:ext cx="9982200" cy="6477000"/>
          </a:xfrm>
        </p:spPr>
        <p:txBody>
          <a:bodyPr/>
          <a:lstStyle/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	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ε</a:t>
            </a:r>
            <a:r>
              <a:rPr lang="en-US" altLang="en-US" b="1">
                <a:sym typeface="Times New Roman" panose="02020603050405020304" pitchFamily="18" charset="0"/>
              </a:rPr>
              <a:t> = </a:t>
            </a:r>
            <a:r>
              <a:rPr lang="en-US" altLang="en-US" b="1">
                <a:sym typeface="Symbol" panose="05050102010706020507" pitchFamily="18" charset="2"/>
              </a:rPr>
              <a:t>[ 1 + (2E</a:t>
            </a:r>
            <a:r>
              <a:rPr lang="en-US" altLang="en-US" b="1">
                <a:sym typeface="MT Extra" panose="05050102010205020202" pitchFamily="18" charset="2"/>
              </a:rPr>
              <a:t>s)</a:t>
            </a:r>
            <a:r>
              <a:rPr lang="en-US" altLang="en-US" b="1" baseline="30000">
                <a:sym typeface="MT Extra" panose="05050102010205020202" pitchFamily="18" charset="2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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n-US" altLang="en-US" b="1">
                <a:sym typeface="Symbol" panose="05050102010706020507" pitchFamily="18" charset="2"/>
              </a:rPr>
              <a:t>ZZ´e</a:t>
            </a:r>
            <a:r>
              <a:rPr lang="en-US" altLang="en-US" b="1" baseline="30000">
                <a:sym typeface="Symbol" panose="05050102010706020507" pitchFamily="18" charset="2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)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 ]</a:t>
            </a:r>
            <a:r>
              <a:rPr lang="en-US" altLang="en-US" b="1" baseline="30000">
                <a:sym typeface="Times New Roman" panose="02020603050405020304" pitchFamily="18" charset="0"/>
              </a:rPr>
              <a:t>½</a:t>
            </a:r>
            <a:r>
              <a:rPr lang="en-US" altLang="en-US" b="1">
                <a:sym typeface="Times New Roman" panose="02020603050405020304" pitchFamily="18" charset="0"/>
              </a:rPr>
              <a:t>          (3)</a:t>
            </a:r>
            <a:endParaRPr lang="en-US" altLang="en-US" b="1" baseline="30000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 		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sin</a:t>
            </a:r>
            <a:r>
              <a:rPr lang="en-US" altLang="en-US" b="1">
                <a:sym typeface="Times New Roman" panose="02020603050405020304" pitchFamily="18" charset="0"/>
              </a:rPr>
              <a:t>(½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) = (1/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ε</a:t>
            </a:r>
            <a:r>
              <a:rPr lang="en-US" altLang="en-US" b="1">
                <a:sym typeface="Times New Roman" panose="02020603050405020304" pitchFamily="18" charset="0"/>
              </a:rPr>
              <a:t>)</a:t>
            </a:r>
            <a:r>
              <a:rPr lang="en-US" altLang="en-US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Times New Roman" panose="02020603050405020304" pitchFamily="18" charset="0"/>
              </a:rPr>
              <a:t>		           (4)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Times New Roman" panose="02020603050405020304" pitchFamily="18" charset="0"/>
              </a:rPr>
              <a:t>Manipulate with </a:t>
            </a:r>
            <a:r>
              <a:rPr lang="en-US" altLang="en-US" sz="2400" b="1">
                <a:sym typeface="Times New Roman" panose="02020603050405020304" pitchFamily="18" charset="0"/>
              </a:rPr>
              <a:t>(3)</a:t>
            </a:r>
            <a:r>
              <a:rPr lang="en-US" altLang="en-US" sz="2400">
                <a:sym typeface="Times New Roman" panose="02020603050405020304" pitchFamily="18" charset="0"/>
              </a:rPr>
              <a:t> &amp; </a:t>
            </a:r>
            <a:r>
              <a:rPr lang="en-US" altLang="en-US" sz="2400" b="1">
                <a:sym typeface="Times New Roman" panose="02020603050405020304" pitchFamily="18" charset="0"/>
              </a:rPr>
              <a:t>(4)</a:t>
            </a:r>
            <a:r>
              <a:rPr lang="en-US" altLang="en-US" sz="2400">
                <a:sym typeface="Times New Roman" panose="02020603050405020304" pitchFamily="18" charset="0"/>
              </a:rPr>
              <a:t> using trig identities, etc.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 	</a:t>
            </a:r>
            <a:r>
              <a:rPr lang="en-US" altLang="en-US" sz="2400" b="1">
                <a:sym typeface="Times New Roman" panose="02020603050405020304" pitchFamily="18" charset="0"/>
              </a:rPr>
              <a:t>(4)</a:t>
            </a:r>
            <a:r>
              <a:rPr lang="en-US" altLang="en-US" sz="2400">
                <a:sym typeface="Times New Roman" panose="02020603050405020304" pitchFamily="18" charset="0"/>
              </a:rPr>
              <a:t> &amp; trig identities    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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ε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 - 1 = cot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(½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)     (5)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Times New Roman" panose="02020603050405020304" pitchFamily="18" charset="0"/>
              </a:rPr>
              <a:t>	Put </a:t>
            </a:r>
            <a:r>
              <a:rPr lang="en-US" altLang="en-US" sz="2400" b="1">
                <a:sym typeface="Times New Roman" panose="02020603050405020304" pitchFamily="18" charset="0"/>
              </a:rPr>
              <a:t>(3)</a:t>
            </a:r>
            <a:r>
              <a:rPr lang="en-US" altLang="en-US" sz="2400">
                <a:sym typeface="Times New Roman" panose="02020603050405020304" pitchFamily="18" charset="0"/>
              </a:rPr>
              <a:t> into the right side of </a:t>
            </a:r>
            <a:r>
              <a:rPr lang="en-US" altLang="en-US" sz="2400" b="1">
                <a:sym typeface="Times New Roman" panose="02020603050405020304" pitchFamily="18" charset="0"/>
              </a:rPr>
              <a:t>(5)</a:t>
            </a:r>
            <a:r>
              <a:rPr lang="en-US" altLang="en-US" sz="2400">
                <a:sym typeface="Times New Roman" panose="02020603050405020304" pitchFamily="18" charset="0"/>
              </a:rPr>
              <a:t> &amp; take the square root:</a:t>
            </a:r>
            <a:endParaRPr lang="en-US" altLang="en-US" b="1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Symbol" panose="05050102010706020507" pitchFamily="18" charset="2"/>
              </a:rPr>
              <a:t>    </a:t>
            </a:r>
            <a:r>
              <a:rPr lang="en-US" altLang="en-US" b="1">
                <a:sym typeface="Times New Roman" panose="02020603050405020304" pitchFamily="18" charset="0"/>
              </a:rPr>
              <a:t>cot(½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) = (2Es)/(</a:t>
            </a:r>
            <a:r>
              <a:rPr lang="en-US" altLang="en-US" b="1">
                <a:sym typeface="Symbol" panose="05050102010706020507" pitchFamily="18" charset="2"/>
              </a:rPr>
              <a:t>ZZ´e</a:t>
            </a:r>
            <a:r>
              <a:rPr lang="en-US" altLang="en-US" b="1" baseline="30000">
                <a:sym typeface="Symbol" panose="05050102010706020507" pitchFamily="18" charset="2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)</a:t>
            </a:r>
            <a:r>
              <a:rPr lang="en-US" altLang="en-US" b="1">
                <a:sym typeface="Times New Roman" panose="02020603050405020304" pitchFamily="18" charset="0"/>
              </a:rPr>
              <a:t>     (6)   </a:t>
            </a:r>
            <a:r>
              <a:rPr lang="en-US" altLang="en-US" sz="2000">
                <a:sym typeface="Times New Roman" panose="02020603050405020304" pitchFamily="18" charset="0"/>
              </a:rPr>
              <a:t>Typo in text! Factor of e!</a:t>
            </a:r>
            <a:endParaRPr lang="en-US" altLang="en-US" sz="2400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Times New Roman" panose="02020603050405020304" pitchFamily="18" charset="0"/>
              </a:rPr>
              <a:t>Solve </a:t>
            </a:r>
            <a:r>
              <a:rPr lang="en-US" altLang="en-US" sz="2400" b="1">
                <a:sym typeface="Times New Roman" panose="02020603050405020304" pitchFamily="18" charset="0"/>
              </a:rPr>
              <a:t>(6)</a:t>
            </a:r>
            <a:r>
              <a:rPr lang="en-US" altLang="en-US" sz="2400">
                <a:sym typeface="Times New Roman" panose="02020603050405020304" pitchFamily="18" charset="0"/>
              </a:rPr>
              <a:t> for the impact parameter </a:t>
            </a:r>
            <a:r>
              <a:rPr lang="en-US" altLang="en-US" sz="2400" b="1">
                <a:sym typeface="Times New Roman" panose="02020603050405020304" pitchFamily="18" charset="0"/>
              </a:rPr>
              <a:t>s = s(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400" b="1">
                <a:sym typeface="Times New Roman" panose="02020603050405020304" pitchFamily="18" charset="0"/>
              </a:rPr>
              <a:t>,E)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 b="1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Symbol" panose="05050102010706020507" pitchFamily="18" charset="2"/>
              </a:rPr>
              <a:t>      </a:t>
            </a:r>
            <a:r>
              <a:rPr lang="en-US" altLang="en-US" b="1">
                <a:sym typeface="Times New Roman" panose="02020603050405020304" pitchFamily="18" charset="0"/>
              </a:rPr>
              <a:t>s = s(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,E) = (</a:t>
            </a:r>
            <a:r>
              <a:rPr lang="en-US" altLang="en-US" b="1">
                <a:sym typeface="Symbol" panose="05050102010706020507" pitchFamily="18" charset="2"/>
              </a:rPr>
              <a:t>ZZ´e</a:t>
            </a:r>
            <a:r>
              <a:rPr lang="en-US" altLang="en-US" b="1" baseline="30000">
                <a:sym typeface="Symbol" panose="05050102010706020507" pitchFamily="18" charset="2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)/(2E)</a:t>
            </a:r>
            <a:r>
              <a:rPr lang="en-US" altLang="en-US" b="1">
                <a:sym typeface="Times New Roman" panose="02020603050405020304" pitchFamily="18" charset="0"/>
              </a:rPr>
              <a:t> cot(½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)       (7)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    (7), </a:t>
            </a:r>
            <a:r>
              <a:rPr lang="en-US" altLang="en-US">
                <a:sym typeface="Times New Roman" panose="02020603050405020304" pitchFamily="18" charset="0"/>
              </a:rPr>
              <a:t>the impact parameter as function of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>
                <a:sym typeface="Times New Roman" panose="02020603050405020304" pitchFamily="18" charset="0"/>
              </a:rPr>
              <a:t>&amp; </a:t>
            </a:r>
            <a:r>
              <a:rPr lang="en-US" altLang="en-US" b="1">
                <a:sym typeface="Times New Roman" panose="02020603050405020304" pitchFamily="18" charset="0"/>
              </a:rPr>
              <a:t>E </a:t>
            </a:r>
            <a:r>
              <a:rPr lang="en-US" altLang="en-US">
                <a:sym typeface="Times New Roman" panose="02020603050405020304" pitchFamily="18" charset="0"/>
              </a:rPr>
              <a:t>for Coulomb scattering is an </a:t>
            </a: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important result! </a:t>
            </a:r>
          </a:p>
        </p:txBody>
      </p:sp>
    </p:spTree>
  </p:cSld>
  <p:clrMapOvr>
    <a:masterClrMapping/>
  </p:clrMapOvr>
  <p:transition spd="med"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1013" y="704850"/>
            <a:ext cx="9906000" cy="6000750"/>
          </a:xfrm>
          <a:noFill/>
        </p:spPr>
        <p:txBody>
          <a:bodyPr/>
          <a:lstStyle/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Symbol" panose="05050102010706020507" pitchFamily="18" charset="2"/>
              </a:rPr>
              <a:t> 	  </a:t>
            </a:r>
            <a:r>
              <a:rPr lang="en-US" altLang="en-US" b="1">
                <a:sym typeface="Times New Roman" panose="02020603050405020304" pitchFamily="18" charset="0"/>
              </a:rPr>
              <a:t>s = s(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,E) = (</a:t>
            </a:r>
            <a:r>
              <a:rPr lang="en-US" altLang="en-US" b="1">
                <a:sym typeface="Symbol" panose="05050102010706020507" pitchFamily="18" charset="2"/>
              </a:rPr>
              <a:t>ZZ´e</a:t>
            </a:r>
            <a:r>
              <a:rPr lang="en-US" altLang="en-US" b="1" baseline="30000">
                <a:sym typeface="Symbol" panose="05050102010706020507" pitchFamily="18" charset="2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)/(2E)</a:t>
            </a:r>
            <a:r>
              <a:rPr lang="en-US" altLang="en-US" b="1">
                <a:sym typeface="Times New Roman" panose="02020603050405020304" pitchFamily="18" charset="0"/>
              </a:rPr>
              <a:t> cot(½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)       (7)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Now, use </a:t>
            </a:r>
            <a:r>
              <a:rPr lang="en-US" altLang="en-US" b="1">
                <a:sym typeface="Times New Roman" panose="02020603050405020304" pitchFamily="18" charset="0"/>
              </a:rPr>
              <a:t>(7)</a:t>
            </a:r>
            <a:r>
              <a:rPr lang="en-US" altLang="en-US">
                <a:sym typeface="Times New Roman" panose="02020603050405020304" pitchFamily="18" charset="0"/>
              </a:rPr>
              <a:t> to compute the </a:t>
            </a: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Differential Scattering Cross Section for Coulomb Scattering.</a:t>
            </a:r>
            <a:r>
              <a:rPr lang="en-US" altLang="en-US">
                <a:sym typeface="Times New Roman" panose="02020603050405020304" pitchFamily="18" charset="0"/>
              </a:rPr>
              <a:t> 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We had: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 = </a:t>
            </a:r>
            <a:r>
              <a:rPr lang="en-US" altLang="en-US" b="1">
                <a:sym typeface="Times New Roman" panose="02020603050405020304" pitchFamily="18" charset="0"/>
              </a:rPr>
              <a:t> (s/</a:t>
            </a:r>
            <a:r>
              <a:rPr lang="en-US" altLang="en-US" b="1">
                <a:sym typeface="Symbol" panose="05050102010706020507" pitchFamily="18" charset="2"/>
              </a:rPr>
              <a:t>sin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) (|ds|</a:t>
            </a:r>
            <a:r>
              <a:rPr lang="en-US" altLang="en-US">
                <a:sym typeface="Times New Roman" panose="02020603050405020304" pitchFamily="18" charset="0"/>
              </a:rPr>
              <a:t>/|</a:t>
            </a:r>
            <a:r>
              <a:rPr lang="en-US" altLang="en-US" b="1">
                <a:sym typeface="Times New Roman" panose="02020603050405020304" pitchFamily="18" charset="0"/>
              </a:rPr>
              <a:t>d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|)</a:t>
            </a:r>
            <a:r>
              <a:rPr lang="en-US" altLang="en-US">
                <a:sym typeface="Symbol" panose="05050102010706020507" pitchFamily="18" charset="2"/>
              </a:rPr>
              <a:t>                  </a:t>
            </a:r>
            <a:r>
              <a:rPr lang="en-US" altLang="en-US" b="1">
                <a:sym typeface="Symbol" panose="05050102010706020507" pitchFamily="18" charset="2"/>
              </a:rPr>
              <a:t>(8)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(7)</a:t>
            </a:r>
            <a:r>
              <a:rPr lang="en-US" altLang="en-US">
                <a:sym typeface="Times New Roman" panose="02020603050405020304" pitchFamily="18" charset="0"/>
              </a:rPr>
              <a:t> &amp; </a:t>
            </a:r>
            <a:r>
              <a:rPr lang="en-US" altLang="en-US" b="1">
                <a:sym typeface="Times New Roman" panose="02020603050405020304" pitchFamily="18" charset="0"/>
              </a:rPr>
              <a:t>(8) </a:t>
            </a:r>
            <a:r>
              <a:rPr lang="en-US" altLang="en-US">
                <a:sym typeface="Symbol" panose="05050102010706020507" pitchFamily="18" charset="2"/>
              </a:rPr>
              <a:t>(after using trig identities):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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 = (</a:t>
            </a:r>
            <a:r>
              <a:rPr lang="en-US" altLang="en-US" b="1">
                <a:sym typeface="Times New Roman" panose="02020603050405020304" pitchFamily="18" charset="0"/>
              </a:rPr>
              <a:t>¼)[(</a:t>
            </a:r>
            <a:r>
              <a:rPr lang="en-US" altLang="en-US" b="1">
                <a:sym typeface="Symbol" panose="05050102010706020507" pitchFamily="18" charset="2"/>
              </a:rPr>
              <a:t>ZZ´e</a:t>
            </a:r>
            <a:r>
              <a:rPr lang="en-US" altLang="en-US" b="1" baseline="30000">
                <a:sym typeface="Symbol" panose="05050102010706020507" pitchFamily="18" charset="2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)/(2E)]</a:t>
            </a:r>
            <a:r>
              <a:rPr lang="en-US" altLang="en-US" b="1" baseline="30000">
                <a:sym typeface="Symbol" panose="05050102010706020507" pitchFamily="18" charset="2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csc</a:t>
            </a:r>
            <a:r>
              <a:rPr lang="en-US" altLang="en-US" b="1" baseline="30000">
                <a:sym typeface="Times New Roman" panose="02020603050405020304" pitchFamily="18" charset="0"/>
              </a:rPr>
              <a:t>4</a:t>
            </a:r>
            <a:r>
              <a:rPr lang="en-US" altLang="en-US" b="1">
                <a:sym typeface="Times New Roman" panose="02020603050405020304" pitchFamily="18" charset="0"/>
              </a:rPr>
              <a:t>(½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)   (9)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 (9) </a:t>
            </a:r>
            <a:r>
              <a:rPr lang="en-US" altLang="en-US" b="1">
                <a:sym typeface="Symbol" panose="05050102010706020507" pitchFamily="18" charset="2"/>
              </a:rPr>
              <a:t>  </a:t>
            </a:r>
            <a:r>
              <a:rPr lang="en-US" altLang="en-US" b="1" i="1" u="sng">
                <a:solidFill>
                  <a:srgbClr val="0033CC"/>
                </a:solidFill>
                <a:sym typeface="Symbol" panose="05050102010706020507" pitchFamily="18" charset="2"/>
              </a:rPr>
              <a:t>The Rutherford Scattering Cross Section</a:t>
            </a:r>
            <a:endParaRPr lang="en-US" altLang="en-US" b="1" i="1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Get the same results in a (non-relativistic) QM derivation!</a:t>
            </a:r>
          </a:p>
        </p:txBody>
      </p:sp>
    </p:spTree>
  </p:cSld>
  <p:clrMapOvr>
    <a:masterClrMapping/>
  </p:clrMapOvr>
  <p:transition spd="med"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59025" y="203200"/>
            <a:ext cx="7772400" cy="609600"/>
          </a:xfrm>
        </p:spPr>
        <p:txBody>
          <a:bodyPr/>
          <a:lstStyle/>
          <a:p>
            <a:r>
              <a:rPr lang="en-US" altLang="en-US" sz="3200" b="1">
                <a:solidFill>
                  <a:srgbClr val="0033CC"/>
                </a:solidFill>
                <a:sym typeface="Times New Roman" panose="02020603050405020304" pitchFamily="18" charset="0"/>
              </a:rPr>
              <a:t>Total Cross Section</a:t>
            </a:r>
            <a:endParaRPr lang="en-US" altLang="en-US" sz="3200" b="1">
              <a:sym typeface="Times New Roman" panose="02020603050405020304" pitchFamily="18" charset="0"/>
            </a:endParaRP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1013" y="838200"/>
            <a:ext cx="9906000" cy="5791200"/>
          </a:xfrm>
        </p:spPr>
        <p:txBody>
          <a:bodyPr/>
          <a:lstStyle/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What we’ve discussed up to now is the </a:t>
            </a:r>
            <a:r>
              <a:rPr lang="en-US" altLang="en-US" b="1" i="1" u="sng">
                <a:solidFill>
                  <a:srgbClr val="FF3300"/>
                </a:solidFill>
                <a:sym typeface="Times New Roman" panose="02020603050405020304" pitchFamily="18" charset="0"/>
              </a:rPr>
              <a:t>Differential Cross Section:</a:t>
            </a:r>
            <a:r>
              <a:rPr lang="en-US" altLang="en-US">
                <a:solidFill>
                  <a:srgbClr val="FF3300"/>
                </a:solidFill>
                <a:sym typeface="Times New Roman" panose="02020603050405020304" pitchFamily="18" charset="0"/>
              </a:rPr>
              <a:t> </a:t>
            </a:r>
            <a:r>
              <a:rPr lang="el-GR" altLang="en-US" b="1">
                <a:solidFill>
                  <a:srgbClr val="FF33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σ</a:t>
            </a: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(</a:t>
            </a: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).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For Central Forces, this is a function of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>
                <a:sym typeface="Times New Roman" panose="02020603050405020304" pitchFamily="18" charset="0"/>
              </a:rPr>
              <a:t>only:</a:t>
            </a:r>
            <a:r>
              <a:rPr lang="en-US" altLang="en-US">
                <a:sym typeface="Symbol" panose="05050102010706020507" pitchFamily="18" charset="2"/>
              </a:rPr>
              <a:t> 		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n-US" altLang="en-US" b="1">
                <a:sym typeface="Symbol" panose="05050102010706020507" pitchFamily="18" charset="2"/>
              </a:rPr>
              <a:t>)d  2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πσ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)sin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d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Note:</a:t>
            </a:r>
            <a:r>
              <a:rPr lang="en-US" altLang="en-US">
                <a:sym typeface="Times New Roman" panose="02020603050405020304" pitchFamily="18" charset="0"/>
              </a:rPr>
              <a:t> To emphasize the differential nature of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n-US" altLang="en-US" b="1">
                <a:sym typeface="Symbol" panose="05050102010706020507" pitchFamily="18" charset="2"/>
              </a:rPr>
              <a:t>),</a:t>
            </a:r>
            <a:r>
              <a:rPr lang="en-US" altLang="en-US">
                <a:sym typeface="Symbol" panose="05050102010706020507" pitchFamily="18" charset="2"/>
              </a:rPr>
              <a:t> in some texts it is denoted: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n-US" altLang="en-US" b="1">
                <a:sym typeface="Symbol" panose="05050102010706020507" pitchFamily="18" charset="2"/>
              </a:rPr>
              <a:t>) = (d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/d</a:t>
            </a:r>
            <a:r>
              <a:rPr lang="en-US" altLang="en-US" b="1">
                <a:sym typeface="Symbol" panose="05050102010706020507" pitchFamily="18" charset="2"/>
              </a:rPr>
              <a:t>)</a:t>
            </a:r>
          </a:p>
          <a:p>
            <a:pPr>
              <a:tabLst>
                <a:tab pos="1600200" algn="l"/>
                <a:tab pos="3551238" algn="l"/>
              </a:tabLst>
            </a:pPr>
            <a:endParaRPr lang="en-US" altLang="en-US" b="1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Often, it is useful to consider the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 i="1">
                <a:sym typeface="Symbol" panose="05050102010706020507" pitchFamily="18" charset="2"/>
              </a:rPr>
              <a:t>		</a:t>
            </a:r>
            <a:r>
              <a:rPr lang="en-US" altLang="en-US" b="1" i="1" u="sng">
                <a:solidFill>
                  <a:srgbClr val="9900CC"/>
                </a:solidFill>
                <a:sym typeface="Symbol" panose="05050102010706020507" pitchFamily="18" charset="2"/>
              </a:rPr>
              <a:t>Total Cross Section</a:t>
            </a:r>
            <a:r>
              <a:rPr lang="en-US" altLang="en-US">
                <a:solidFill>
                  <a:srgbClr val="9900CC"/>
                </a:solidFill>
                <a:sym typeface="Symbol" panose="05050102010706020507" pitchFamily="18" charset="2"/>
              </a:rPr>
              <a:t>: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 baseline="-25000">
                <a:sym typeface="Times New Roman" panose="02020603050405020304" pitchFamily="18" charset="0"/>
              </a:rPr>
              <a:t>T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 </a:t>
            </a:r>
            <a:r>
              <a:rPr lang="en-US" altLang="en-US" b="1">
                <a:cs typeface="Times New Roman" panose="02020603050405020304" pitchFamily="18" charset="0"/>
                <a:sym typeface="Symbol" panose="05050102010706020507" pitchFamily="18" charset="2"/>
              </a:rPr>
              <a:t>∫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n-US" altLang="en-US" b="1">
                <a:sym typeface="Symbol" panose="05050102010706020507" pitchFamily="18" charset="2"/>
              </a:rPr>
              <a:t>)</a:t>
            </a:r>
            <a:r>
              <a:rPr lang="en-US" altLang="en-US" b="1">
                <a:sym typeface="Times New Roman" panose="02020603050405020304" pitchFamily="18" charset="0"/>
              </a:rPr>
              <a:t>d</a:t>
            </a:r>
            <a:r>
              <a:rPr lang="en-US" altLang="en-US" b="1">
                <a:sym typeface="Symbol" panose="05050102010706020507" pitchFamily="18" charset="2"/>
              </a:rPr>
              <a:t>.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For Central Forces, we have: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	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 baseline="-25000">
                <a:sym typeface="Times New Roman" panose="02020603050405020304" pitchFamily="18" charset="0"/>
              </a:rPr>
              <a:t>T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=  2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π</a:t>
            </a:r>
            <a:r>
              <a:rPr lang="en-US" altLang="en-US" b="1">
                <a:cs typeface="Times New Roman" panose="02020603050405020304" pitchFamily="18" charset="0"/>
                <a:sym typeface="Symbol" panose="05050102010706020507" pitchFamily="18" charset="2"/>
              </a:rPr>
              <a:t>∫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)sin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d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endParaRPr lang="en-US" altLang="en-US" b="1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 spd="med"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4813" y="381000"/>
            <a:ext cx="10287000" cy="6477000"/>
          </a:xfrm>
          <a:noFill/>
        </p:spPr>
        <p:txBody>
          <a:bodyPr/>
          <a:lstStyle/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600">
                <a:sym typeface="Symbol" panose="05050102010706020507" pitchFamily="18" charset="2"/>
              </a:rPr>
              <a:t> For </a:t>
            </a:r>
            <a:r>
              <a:rPr lang="en-US" altLang="en-US" sz="2600" b="1">
                <a:solidFill>
                  <a:srgbClr val="FF3300"/>
                </a:solidFill>
                <a:sym typeface="Symbol" panose="05050102010706020507" pitchFamily="18" charset="2"/>
              </a:rPr>
              <a:t>repulsive Coulomb Scattering:</a:t>
            </a:r>
            <a:r>
              <a:rPr lang="en-US" altLang="en-US" sz="2600">
                <a:sym typeface="Symbol" panose="05050102010706020507" pitchFamily="18" charset="2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600" b="1">
                <a:sym typeface="Times New Roman" panose="02020603050405020304" pitchFamily="18" charset="0"/>
              </a:rPr>
              <a:t>		 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sz="2600" b="1" baseline="-25000">
                <a:sym typeface="Times New Roman" panose="02020603050405020304" pitchFamily="18" charset="0"/>
              </a:rPr>
              <a:t>T</a:t>
            </a:r>
            <a:r>
              <a:rPr lang="en-US" altLang="en-US" sz="2600" b="1">
                <a:sym typeface="Times New Roman" panose="02020603050405020304" pitchFamily="18" charset="0"/>
              </a:rPr>
              <a:t> </a:t>
            </a:r>
            <a:r>
              <a:rPr lang="en-US" altLang="en-US" sz="2600" b="1">
                <a:sym typeface="Symbol" panose="05050102010706020507" pitchFamily="18" charset="2"/>
              </a:rPr>
              <a:t>=  2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π</a:t>
            </a:r>
            <a:r>
              <a:rPr lang="en-US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∫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sz="2600" b="1">
                <a:sym typeface="Times New Roman" panose="02020603050405020304" pitchFamily="18" charset="0"/>
              </a:rPr>
              <a:t>(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600" b="1">
                <a:sym typeface="Symbol" panose="05050102010706020507" pitchFamily="18" charset="2"/>
              </a:rPr>
              <a:t>)sin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600" b="1">
                <a:sym typeface="Times New Roman" panose="02020603050405020304" pitchFamily="18" charset="0"/>
              </a:rPr>
              <a:t>d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600" b="1">
                <a:sym typeface="Times New Roman" panose="02020603050405020304" pitchFamily="18" charset="0"/>
              </a:rPr>
              <a:t>                   (1)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Times New Roman" panose="02020603050405020304" pitchFamily="18" charset="0"/>
              </a:rPr>
              <a:t>	where, 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sz="2400" b="1">
                <a:sym typeface="Times New Roman" panose="02020603050405020304" pitchFamily="18" charset="0"/>
              </a:rPr>
              <a:t>(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400" b="1">
                <a:sym typeface="Symbol" panose="05050102010706020507" pitchFamily="18" charset="2"/>
              </a:rPr>
              <a:t>) </a:t>
            </a:r>
            <a:r>
              <a:rPr lang="en-US" altLang="en-US" sz="2400">
                <a:sym typeface="Times New Roman" panose="02020603050405020304" pitchFamily="18" charset="0"/>
              </a:rPr>
              <a:t>is given by the </a:t>
            </a:r>
            <a:r>
              <a:rPr lang="en-US" altLang="en-US" sz="2400" b="1">
                <a:solidFill>
                  <a:srgbClr val="0033CC"/>
                </a:solidFill>
                <a:sym typeface="Times New Roman" panose="02020603050405020304" pitchFamily="18" charset="0"/>
              </a:rPr>
              <a:t>Rutherford formula:</a:t>
            </a:r>
            <a:endParaRPr lang="en-US" altLang="en-US" sz="2400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600" b="1">
                <a:sym typeface="Times New Roman" panose="02020603050405020304" pitchFamily="18" charset="0"/>
              </a:rPr>
              <a:t>	     </a:t>
            </a:r>
            <a:r>
              <a:rPr lang="el-GR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σ</a:t>
            </a:r>
            <a:r>
              <a:rPr lang="en-US" altLang="en-US" sz="2600" b="1">
                <a:sym typeface="Times New Roman" panose="02020603050405020304" pitchFamily="18" charset="0"/>
              </a:rPr>
              <a:t>(</a:t>
            </a:r>
            <a:r>
              <a:rPr lang="el-GR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600" b="1">
                <a:sym typeface="Symbol" panose="05050102010706020507" pitchFamily="18" charset="2"/>
              </a:rPr>
              <a:t>) = (</a:t>
            </a:r>
            <a:r>
              <a:rPr lang="en-US" altLang="en-US" sz="2600" b="1">
                <a:sym typeface="Times New Roman" panose="02020603050405020304" pitchFamily="18" charset="0"/>
              </a:rPr>
              <a:t>¼)[(</a:t>
            </a:r>
            <a:r>
              <a:rPr lang="en-US" altLang="en-US" sz="2600" b="1">
                <a:sym typeface="Symbol" panose="05050102010706020507" pitchFamily="18" charset="2"/>
              </a:rPr>
              <a:t>ZZ´e</a:t>
            </a:r>
            <a:r>
              <a:rPr lang="en-US" altLang="en-US" sz="2600" b="1" baseline="30000">
                <a:sym typeface="Symbol" panose="05050102010706020507" pitchFamily="18" charset="2"/>
              </a:rPr>
              <a:t>2</a:t>
            </a:r>
            <a:r>
              <a:rPr lang="en-US" altLang="en-US" sz="2600" b="1">
                <a:sym typeface="Symbol" panose="05050102010706020507" pitchFamily="18" charset="2"/>
              </a:rPr>
              <a:t>)/(2E)]</a:t>
            </a:r>
            <a:r>
              <a:rPr lang="en-US" altLang="en-US" sz="2600" b="1" baseline="30000">
                <a:sym typeface="Symbol" panose="05050102010706020507" pitchFamily="18" charset="2"/>
              </a:rPr>
              <a:t>2</a:t>
            </a:r>
            <a:r>
              <a:rPr lang="en-US" altLang="en-US" sz="2600" b="1">
                <a:sym typeface="Times New Roman" panose="02020603050405020304" pitchFamily="18" charset="0"/>
              </a:rPr>
              <a:t>csc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4</a:t>
            </a:r>
            <a:r>
              <a:rPr lang="en-US" altLang="en-US" sz="2600" b="1">
                <a:sym typeface="Times New Roman" panose="02020603050405020304" pitchFamily="18" charset="0"/>
              </a:rPr>
              <a:t>(½</a:t>
            </a:r>
            <a:r>
              <a:rPr lang="el-GR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600" b="1">
                <a:sym typeface="Times New Roman" panose="02020603050405020304" pitchFamily="18" charset="0"/>
              </a:rPr>
              <a:t>)            (2)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Putting </a:t>
            </a:r>
            <a:r>
              <a:rPr lang="en-US" altLang="en-US" sz="2400" b="1">
                <a:sym typeface="Symbol" panose="05050102010706020507" pitchFamily="18" charset="2"/>
              </a:rPr>
              <a:t>(2)</a:t>
            </a:r>
            <a:r>
              <a:rPr lang="en-US" altLang="en-US" sz="2400">
                <a:sym typeface="Symbol" panose="05050102010706020507" pitchFamily="18" charset="2"/>
              </a:rPr>
              <a:t> into </a:t>
            </a:r>
            <a:r>
              <a:rPr lang="en-US" altLang="en-US" sz="2400" b="1">
                <a:sym typeface="Symbol" panose="05050102010706020507" pitchFamily="18" charset="2"/>
              </a:rPr>
              <a:t>(1)</a:t>
            </a:r>
            <a:r>
              <a:rPr lang="en-US" altLang="en-US" sz="2400">
                <a:sym typeface="Symbol" panose="05050102010706020507" pitchFamily="18" charset="2"/>
              </a:rPr>
              <a:t> &amp; integrating gives 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sz="2400" b="1" baseline="-25000">
                <a:sym typeface="Times New Roman" panose="02020603050405020304" pitchFamily="18" charset="0"/>
              </a:rPr>
              <a:t>T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  <a:r>
              <a:rPr lang="en-US" altLang="en-US" sz="2400" b="1">
                <a:sym typeface="Symbol" panose="05050102010706020507" pitchFamily="18" charset="2"/>
              </a:rPr>
              <a:t>    !</a:t>
            </a:r>
            <a:endParaRPr lang="en-US" altLang="en-US" sz="2400">
              <a:sym typeface="Symbol" panose="05050102010706020507" pitchFamily="18" charset="2"/>
            </a:endParaRPr>
          </a:p>
          <a:p>
            <a:pPr lvl="1"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Repulsive Coulomb Scattering: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 baseline="-25000">
                <a:sym typeface="Times New Roman" panose="02020603050405020304" pitchFamily="18" charset="0"/>
              </a:rPr>
              <a:t>T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 i="1">
                <a:solidFill>
                  <a:srgbClr val="0033CC"/>
                </a:solidFill>
                <a:sym typeface="Symbol" panose="05050102010706020507" pitchFamily="18" charset="2"/>
              </a:rPr>
              <a:t>diverges!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sz="2600" b="1" i="1" u="sng">
                <a:solidFill>
                  <a:srgbClr val="006600"/>
                </a:solidFill>
                <a:sym typeface="Symbol" panose="05050102010706020507" pitchFamily="18" charset="2"/>
              </a:rPr>
              <a:t>PHYSICS</a:t>
            </a:r>
            <a:r>
              <a:rPr lang="en-US" altLang="en-US" sz="2600" u="sng">
                <a:solidFill>
                  <a:srgbClr val="0066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b="1" i="1" u="sng">
                <a:solidFill>
                  <a:srgbClr val="006600"/>
                </a:solidFill>
                <a:sym typeface="Symbol" panose="05050102010706020507" pitchFamily="18" charset="2"/>
              </a:rPr>
              <a:t>Reason</a:t>
            </a:r>
            <a:r>
              <a:rPr lang="en-US" altLang="en-US" sz="2400">
                <a:sym typeface="Symbol" panose="05050102010706020507" pitchFamily="18" charset="2"/>
              </a:rPr>
              <a:t> for the divergence:</a:t>
            </a:r>
            <a:r>
              <a:rPr lang="en-US" altLang="en-US" sz="2600">
                <a:sym typeface="Symbol" panose="05050102010706020507" pitchFamily="18" charset="2"/>
              </a:rPr>
              <a:t> </a:t>
            </a:r>
            <a:r>
              <a:rPr lang="en-US" altLang="en-US" sz="2400">
                <a:sym typeface="Symbol" panose="05050102010706020507" pitchFamily="18" charset="2"/>
              </a:rPr>
              <a:t>By definition, 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sz="2400" b="1" baseline="-25000">
                <a:sym typeface="Times New Roman" panose="02020603050405020304" pitchFamily="18" charset="0"/>
              </a:rPr>
              <a:t>T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  <a:r>
              <a:rPr lang="en-US" altLang="en-US" sz="2400" b="1">
                <a:sym typeface="Symbol" panose="05050102010706020507" pitchFamily="18" charset="2"/>
              </a:rPr>
              <a:t>= </a:t>
            </a:r>
            <a:r>
              <a:rPr lang="en-US" altLang="en-US" sz="2400">
                <a:sym typeface="Symbol" panose="05050102010706020507" pitchFamily="18" charset="2"/>
              </a:rPr>
              <a:t>total  # particles scattered </a:t>
            </a:r>
            <a:r>
              <a:rPr lang="en-US" altLang="en-US" sz="2000">
                <a:sym typeface="Symbol" panose="05050102010706020507" pitchFamily="18" charset="2"/>
              </a:rPr>
              <a:t>(in all directions/unit time/intensity).</a:t>
            </a:r>
            <a:r>
              <a:rPr lang="en-US" altLang="en-US" sz="2400">
                <a:sym typeface="Symbol" panose="05050102010706020507" pitchFamily="18" charset="2"/>
              </a:rPr>
              <a:t> Range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    of Coulomb force goes to </a:t>
            </a:r>
            <a:r>
              <a:rPr lang="en-US" altLang="en-US" sz="2400" b="1">
                <a:sym typeface="Symbol" panose="05050102010706020507" pitchFamily="18" charset="2"/>
              </a:rPr>
              <a:t>r   . </a:t>
            </a:r>
            <a:r>
              <a:rPr lang="en-US" altLang="en-US" sz="2400">
                <a:sym typeface="Symbol" panose="05050102010706020507" pitchFamily="18" charset="2"/>
              </a:rPr>
              <a:t>Also, very small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    deflections (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400">
                <a:sym typeface="Times New Roman" panose="02020603050405020304" pitchFamily="18" charset="0"/>
              </a:rPr>
              <a:t> near</a:t>
            </a:r>
            <a:r>
              <a:rPr lang="en-US" altLang="en-US" sz="2400" b="1">
                <a:sym typeface="Times New Roman" panose="02020603050405020304" pitchFamily="18" charset="0"/>
              </a:rPr>
              <a:t> 0</a:t>
            </a:r>
            <a:r>
              <a:rPr lang="en-US" altLang="en-US" sz="2400">
                <a:sym typeface="Times New Roman" panose="02020603050405020304" pitchFamily="18" charset="0"/>
              </a:rPr>
              <a:t> in integrand of </a:t>
            </a:r>
            <a:r>
              <a:rPr lang="en-US" altLang="en-US" sz="2400" b="1">
                <a:sym typeface="Times New Roman" panose="02020603050405020304" pitchFamily="18" charset="0"/>
              </a:rPr>
              <a:t>(1)</a:t>
            </a:r>
            <a:r>
              <a:rPr lang="en-US" altLang="en-US" sz="2400">
                <a:sym typeface="Times New Roman" panose="02020603050405020304" pitchFamily="18" charset="0"/>
              </a:rPr>
              <a:t>) occur for very large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200" b="1">
                <a:sym typeface="Times New Roman" panose="02020603050405020304" pitchFamily="18" charset="0"/>
              </a:rPr>
              <a:t>     </a:t>
            </a:r>
            <a:r>
              <a:rPr lang="en-US" altLang="en-US" sz="2400" b="1">
                <a:sym typeface="Times New Roman" panose="02020603050405020304" pitchFamily="18" charset="0"/>
              </a:rPr>
              <a:t>s = s(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400" b="1">
                <a:sym typeface="Times New Roman" panose="02020603050405020304" pitchFamily="18" charset="0"/>
              </a:rPr>
              <a:t>,E) = (</a:t>
            </a:r>
            <a:r>
              <a:rPr lang="en-US" altLang="en-US" sz="2400" b="1">
                <a:sym typeface="Symbol" panose="05050102010706020507" pitchFamily="18" charset="2"/>
              </a:rPr>
              <a:t>ZZ´e</a:t>
            </a:r>
            <a:r>
              <a:rPr lang="en-US" altLang="en-US" sz="2400" b="1" baseline="30000">
                <a:sym typeface="Symbol" panose="05050102010706020507" pitchFamily="18" charset="2"/>
              </a:rPr>
              <a:t>2</a:t>
            </a:r>
            <a:r>
              <a:rPr lang="en-US" altLang="en-US" sz="2400" b="1">
                <a:sym typeface="Symbol" panose="05050102010706020507" pitchFamily="18" charset="2"/>
              </a:rPr>
              <a:t>)/(2E)</a:t>
            </a:r>
            <a:r>
              <a:rPr lang="en-US" altLang="en-US" sz="2400" b="1">
                <a:sym typeface="Times New Roman" panose="02020603050405020304" pitchFamily="18" charset="0"/>
              </a:rPr>
              <a:t>cot(½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400" b="1">
                <a:sym typeface="Times New Roman" panose="02020603050405020304" pitchFamily="18" charset="0"/>
              </a:rPr>
              <a:t>)</a:t>
            </a:r>
            <a:r>
              <a:rPr lang="en-US" altLang="en-US" sz="2400">
                <a:sym typeface="Times New Roman" panose="02020603050405020304" pitchFamily="18" charset="0"/>
              </a:rPr>
              <a:t>. Only if the force “cuts off” or </a:t>
            </a:r>
            <a:r>
              <a:rPr lang="en-US" altLang="en-US" sz="2400" b="1">
                <a:sym typeface="Symbol" panose="05050102010706020507" pitchFamily="18" charset="2"/>
              </a:rPr>
              <a:t> 0 </a:t>
            </a:r>
            <a:r>
              <a:rPr lang="en-US" altLang="en-US" sz="2400">
                <a:sym typeface="Symbol" panose="05050102010706020507" pitchFamily="18" charset="2"/>
              </a:rPr>
              <a:t>beyond a certain distance will 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sz="2400" b="1" baseline="-25000">
                <a:sym typeface="Times New Roman" panose="02020603050405020304" pitchFamily="18" charset="0"/>
              </a:rPr>
              <a:t>T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  <a:r>
              <a:rPr lang="en-US" altLang="en-US" sz="2400">
                <a:sym typeface="Times New Roman" panose="02020603050405020304" pitchFamily="18" charset="0"/>
              </a:rPr>
              <a:t>be finite. </a:t>
            </a:r>
            <a:r>
              <a:rPr lang="en-US" altLang="en-US" sz="2400" b="1">
                <a:solidFill>
                  <a:srgbClr val="FF3300"/>
                </a:solidFill>
                <a:sym typeface="Times New Roman" panose="02020603050405020304" pitchFamily="18" charset="0"/>
              </a:rPr>
              <a:t>Actually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 b="1">
                <a:solidFill>
                  <a:srgbClr val="FF3300"/>
                </a:solidFill>
                <a:sym typeface="Times New Roman" panose="02020603050405020304" pitchFamily="18" charset="0"/>
              </a:rPr>
              <a:t>    happens in </a:t>
            </a:r>
            <a:r>
              <a:rPr lang="en-US" altLang="en-US" sz="2400" b="1" i="1" u="sng">
                <a:solidFill>
                  <a:srgbClr val="FF3300"/>
                </a:solidFill>
                <a:sym typeface="Times New Roman" panose="02020603050405020304" pitchFamily="18" charset="0"/>
              </a:rPr>
              <a:t>real Coulomb scattering</a:t>
            </a:r>
            <a:r>
              <a:rPr lang="en-US" altLang="en-US" sz="2400" b="1">
                <a:solidFill>
                  <a:srgbClr val="FF3300"/>
                </a:solidFill>
                <a:sym typeface="Times New Roman" panose="02020603050405020304" pitchFamily="18" charset="0"/>
              </a:rPr>
              <a:t> due to screening effects</a:t>
            </a:r>
            <a:r>
              <a:rPr lang="en-US" altLang="en-US" sz="2400">
                <a:sym typeface="Times New Roman" panose="02020603050405020304" pitchFamily="18" charset="0"/>
              </a:rPr>
              <a:t>. </a:t>
            </a:r>
          </a:p>
        </p:txBody>
      </p:sp>
    </p:spTree>
  </p:cSld>
  <p:clrMapOvr>
    <a:masterClrMapping/>
  </p:clrMapOvr>
  <p:transition spd="med"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1013" y="-30163"/>
            <a:ext cx="9753600" cy="5238751"/>
          </a:xfrm>
        </p:spPr>
        <p:txBody>
          <a:bodyPr/>
          <a:lstStyle/>
          <a:p>
            <a:pPr>
              <a:tabLst>
                <a:tab pos="1600200" algn="l"/>
                <a:tab pos="3551238" algn="l"/>
              </a:tabLst>
            </a:pPr>
            <a:r>
              <a:rPr lang="en-US" altLang="en-US" sz="2600" b="1">
                <a:solidFill>
                  <a:srgbClr val="FF3300"/>
                </a:solidFill>
                <a:sym typeface="Symbol" panose="05050102010706020507" pitchFamily="18" charset="2"/>
              </a:rPr>
              <a:t>Impact parameter for Rutherford scattering:</a:t>
            </a:r>
            <a:endParaRPr lang="en-US" altLang="en-US" sz="2600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	s = s(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,E) = (</a:t>
            </a:r>
            <a:r>
              <a:rPr lang="en-US" altLang="en-US" b="1">
                <a:sym typeface="Symbol" panose="05050102010706020507" pitchFamily="18" charset="2"/>
              </a:rPr>
              <a:t>ZZ´e</a:t>
            </a:r>
            <a:r>
              <a:rPr lang="en-US" altLang="en-US" b="1" baseline="30000">
                <a:sym typeface="Symbol" panose="05050102010706020507" pitchFamily="18" charset="2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)/(2E)</a:t>
            </a:r>
            <a:r>
              <a:rPr lang="en-US" altLang="en-US" b="1">
                <a:sym typeface="Times New Roman" panose="02020603050405020304" pitchFamily="18" charset="0"/>
              </a:rPr>
              <a:t>cot(½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)</a:t>
            </a:r>
            <a:r>
              <a:rPr lang="en-US" altLang="en-US">
                <a:sym typeface="Times New Roman" panose="02020603050405020304" pitchFamily="18" charset="0"/>
              </a:rPr>
              <a:t>.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         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400" b="1">
                <a:sym typeface="Times New Roman" panose="02020603050405020304" pitchFamily="18" charset="0"/>
              </a:rPr>
              <a:t> =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400" b="1">
                <a:sym typeface="Times New Roman" panose="02020603050405020304" pitchFamily="18" charset="0"/>
              </a:rPr>
              <a:t>(s,E) </a:t>
            </a:r>
            <a:r>
              <a:rPr lang="en-US" altLang="en-US" sz="2400">
                <a:sym typeface="Times New Roman" panose="02020603050405020304" pitchFamily="18" charset="0"/>
              </a:rPr>
              <a:t>= a smooth, monotonic function of </a:t>
            </a:r>
            <a:r>
              <a:rPr lang="en-US" altLang="en-US" sz="2400" b="1">
                <a:sym typeface="Times New Roman" panose="02020603050405020304" pitchFamily="18" charset="0"/>
              </a:rPr>
              <a:t>s</a:t>
            </a:r>
            <a:r>
              <a:rPr lang="en-US" altLang="en-US" sz="2400">
                <a:sym typeface="Times New Roman" panose="02020603050405020304" pitchFamily="18" charset="0"/>
              </a:rPr>
              <a:t>.</a:t>
            </a:r>
            <a:endParaRPr lang="en-US" altLang="en-US" sz="2000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000">
                <a:sym typeface="Times New Roman" panose="02020603050405020304" pitchFamily="18" charset="0"/>
              </a:rPr>
              <a:t>		At </a:t>
            </a:r>
            <a:r>
              <a:rPr lang="el-GR" altLang="en-US" sz="20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000" b="1">
                <a:sym typeface="Times New Roman" panose="02020603050405020304" pitchFamily="18" charset="0"/>
              </a:rPr>
              <a:t> = 0, s </a:t>
            </a:r>
            <a:r>
              <a:rPr lang="en-US" altLang="en-US" sz="2000" b="1">
                <a:sym typeface="Symbol" panose="05050102010706020507" pitchFamily="18" charset="2"/>
              </a:rPr>
              <a:t>  ; </a:t>
            </a:r>
            <a:r>
              <a:rPr lang="el-GR" altLang="en-US" sz="20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000" b="1">
                <a:sym typeface="Times New Roman" panose="02020603050405020304" pitchFamily="18" charset="0"/>
              </a:rPr>
              <a:t> = </a:t>
            </a:r>
            <a:r>
              <a:rPr lang="el-GR" altLang="en-US" sz="2000" b="1">
                <a:cs typeface="Times New Roman" panose="02020603050405020304" pitchFamily="18" charset="0"/>
                <a:sym typeface="Times New Roman" panose="02020603050405020304" pitchFamily="18" charset="0"/>
              </a:rPr>
              <a:t>π</a:t>
            </a:r>
            <a:r>
              <a:rPr lang="en-US" altLang="en-US" sz="2000" b="1">
                <a:sym typeface="Times New Roman" panose="02020603050405020304" pitchFamily="18" charset="0"/>
              </a:rPr>
              <a:t>, s = 0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sz="2400" b="1">
                <a:solidFill>
                  <a:srgbClr val="0033CC"/>
                </a:solidFill>
                <a:sym typeface="Times New Roman" panose="02020603050405020304" pitchFamily="18" charset="0"/>
              </a:rPr>
              <a:t>Other Central Potentials:</a:t>
            </a:r>
            <a:r>
              <a:rPr lang="en-US" altLang="en-US" sz="2400">
                <a:sym typeface="Times New Roman" panose="02020603050405020304" pitchFamily="18" charset="0"/>
              </a:rPr>
              <a:t> Can get other types of behavior for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400" b="1">
                <a:sym typeface="Times New Roman" panose="02020603050405020304" pitchFamily="18" charset="0"/>
              </a:rPr>
              <a:t>(s,E).  </a:t>
            </a:r>
            <a:r>
              <a:rPr lang="en-US" altLang="en-US" sz="2400">
                <a:sym typeface="Times New Roman" panose="02020603050405020304" pitchFamily="18" charset="0"/>
              </a:rPr>
              <a:t>Some require some modification of the cross section prescription: 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sz="2400" b="1">
                <a:sym typeface="Times New Roman" panose="02020603050405020304" pitchFamily="18" charset="0"/>
              </a:rPr>
              <a:t>(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400" b="1">
                <a:sym typeface="Symbol" panose="05050102010706020507" pitchFamily="18" charset="2"/>
              </a:rPr>
              <a:t>) = </a:t>
            </a:r>
            <a:r>
              <a:rPr lang="en-US" altLang="en-US" sz="2400" b="1">
                <a:sym typeface="Times New Roman" panose="02020603050405020304" pitchFamily="18" charset="0"/>
              </a:rPr>
              <a:t> (s/</a:t>
            </a:r>
            <a:r>
              <a:rPr lang="en-US" altLang="en-US" sz="2400" b="1">
                <a:sym typeface="Symbol" panose="05050102010706020507" pitchFamily="18" charset="2"/>
              </a:rPr>
              <a:t>sin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400" b="1">
                <a:sym typeface="Times New Roman" panose="02020603050405020304" pitchFamily="18" charset="0"/>
              </a:rPr>
              <a:t>)(|ds|</a:t>
            </a:r>
            <a:r>
              <a:rPr lang="en-US" altLang="en-US" sz="2400">
                <a:sym typeface="Times New Roman" panose="02020603050405020304" pitchFamily="18" charset="0"/>
              </a:rPr>
              <a:t>/|</a:t>
            </a:r>
            <a:r>
              <a:rPr lang="en-US" altLang="en-US" sz="2400" b="1">
                <a:sym typeface="Times New Roman" panose="02020603050405020304" pitchFamily="18" charset="0"/>
              </a:rPr>
              <a:t>d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400" b="1">
                <a:sym typeface="Times New Roman" panose="02020603050405020304" pitchFamily="18" charset="0"/>
              </a:rPr>
              <a:t>|)</a:t>
            </a:r>
            <a:r>
              <a:rPr lang="en-US" altLang="en-US" sz="240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sz="2400" b="1">
                <a:solidFill>
                  <a:srgbClr val="990033"/>
                </a:solidFill>
                <a:sym typeface="Symbol" panose="05050102010706020507" pitchFamily="18" charset="2"/>
              </a:rPr>
              <a:t>Example:</a:t>
            </a:r>
            <a:r>
              <a:rPr lang="en-US" altLang="en-US" sz="2400">
                <a:sym typeface="Symbol" panose="05050102010706020507" pitchFamily="18" charset="2"/>
              </a:rPr>
              <a:t> Repulsive potential &amp; energy as in fig </a:t>
            </a:r>
            <a:r>
              <a:rPr lang="en-US" altLang="en-US" sz="2400" b="1">
                <a:sym typeface="Symbol" panose="05050102010706020507" pitchFamily="18" charset="2"/>
              </a:rPr>
              <a:t>a</a:t>
            </a:r>
            <a:r>
              <a:rPr lang="en-US" altLang="en-US" sz="2400">
                <a:sym typeface="Symbol" panose="05050102010706020507" pitchFamily="18" charset="2"/>
              </a:rPr>
              <a:t>.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	Results in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400" b="1">
                <a:sym typeface="Times New Roman" panose="02020603050405020304" pitchFamily="18" charset="0"/>
              </a:rPr>
              <a:t>(s) </a:t>
            </a:r>
            <a:r>
              <a:rPr lang="en-US" altLang="en-US" sz="2400">
                <a:sym typeface="Times New Roman" panose="02020603050405020304" pitchFamily="18" charset="0"/>
              </a:rPr>
              <a:t>as in fig </a:t>
            </a:r>
            <a:r>
              <a:rPr lang="en-US" altLang="en-US" sz="2400" b="1">
                <a:sym typeface="Times New Roman" panose="02020603050405020304" pitchFamily="18" charset="0"/>
              </a:rPr>
              <a:t>b</a:t>
            </a:r>
            <a:r>
              <a:rPr lang="en-US" altLang="en-US" sz="2400">
                <a:sym typeface="Times New Roman" panose="02020603050405020304" pitchFamily="18" charset="0"/>
              </a:rPr>
              <a:t>.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</a:p>
        </p:txBody>
      </p:sp>
      <p:pic>
        <p:nvPicPr>
          <p:cNvPr id="151555" name="Picture 7" descr="Ch3F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3" y="4225925"/>
            <a:ext cx="2532062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6" name="Picture 8" descr="Ch3F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3906838"/>
            <a:ext cx="3967162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613" y="457200"/>
            <a:ext cx="9753600" cy="6400800"/>
          </a:xfrm>
        </p:spPr>
        <p:txBody>
          <a:bodyPr/>
          <a:lstStyle/>
          <a:p>
            <a:pPr>
              <a:tabLst>
                <a:tab pos="1600200" algn="l"/>
                <a:tab pos="3551238" algn="l"/>
              </a:tabLst>
            </a:pP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Example:</a:t>
            </a:r>
            <a:endParaRPr lang="en-US" altLang="en-US" sz="2400" b="1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</a:pPr>
            <a:endParaRPr lang="en-US" altLang="en-US" sz="2400" b="1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</a:pPr>
            <a:endParaRPr lang="en-US" altLang="en-US" sz="2400" b="1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</a:pPr>
            <a:endParaRPr lang="en-US" altLang="en-US" sz="2400" b="1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b="1" u="sng">
                <a:solidFill>
                  <a:srgbClr val="0033CC"/>
                </a:solidFill>
                <a:sym typeface="Symbol" panose="05050102010706020507" pitchFamily="18" charset="2"/>
              </a:rPr>
              <a:t>From figures</a:t>
            </a:r>
            <a:r>
              <a:rPr lang="en-US" altLang="en-US" b="1">
                <a:solidFill>
                  <a:srgbClr val="0033CC"/>
                </a:solidFill>
                <a:sym typeface="Symbol" panose="05050102010706020507" pitchFamily="18" charset="2"/>
              </a:rPr>
              <a:t>:</a:t>
            </a:r>
            <a:r>
              <a:rPr lang="en-US" altLang="en-US">
                <a:sym typeface="Symbol" panose="05050102010706020507" pitchFamily="18" charset="2"/>
              </a:rPr>
              <a:t> </a:t>
            </a:r>
          </a:p>
          <a:p>
            <a:pPr lvl="1"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Very large</a:t>
            </a:r>
            <a:r>
              <a:rPr lang="en-US" altLang="en-US" b="1">
                <a:sym typeface="Symbol" panose="05050102010706020507" pitchFamily="18" charset="2"/>
              </a:rPr>
              <a:t> s</a:t>
            </a:r>
            <a:r>
              <a:rPr lang="en-US" altLang="en-US">
                <a:sym typeface="Symbol" panose="05050102010706020507" pitchFamily="18" charset="2"/>
              </a:rPr>
              <a:t>: Particle always remains at large </a:t>
            </a:r>
            <a:r>
              <a:rPr lang="en-US" altLang="en-US" b="1">
                <a:sym typeface="Symbol" panose="05050102010706020507" pitchFamily="18" charset="2"/>
              </a:rPr>
              <a:t>r </a:t>
            </a:r>
            <a:r>
              <a:rPr lang="en-US" altLang="en-US">
                <a:sym typeface="Symbol" panose="05050102010706020507" pitchFamily="18" charset="2"/>
              </a:rPr>
              <a:t>from force center.</a:t>
            </a:r>
          </a:p>
          <a:p>
            <a:pPr lvl="1"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Very small</a:t>
            </a:r>
            <a:r>
              <a:rPr lang="en-US" altLang="en-US" b="1">
                <a:sym typeface="Symbol" panose="05050102010706020507" pitchFamily="18" charset="2"/>
              </a:rPr>
              <a:t> s</a:t>
            </a:r>
            <a:r>
              <a:rPr lang="en-US" altLang="en-US">
                <a:sym typeface="Symbol" panose="05050102010706020507" pitchFamily="18" charset="2"/>
              </a:rPr>
              <a:t>, near </a:t>
            </a:r>
            <a:r>
              <a:rPr lang="en-US" altLang="en-US" b="1">
                <a:sym typeface="Symbol" panose="05050102010706020507" pitchFamily="18" charset="2"/>
              </a:rPr>
              <a:t>s = 0</a:t>
            </a:r>
            <a:r>
              <a:rPr lang="en-US" altLang="en-US">
                <a:sym typeface="Symbol" panose="05050102010706020507" pitchFamily="18" charset="2"/>
              </a:rPr>
              <a:t>, particle travels in a straight line into the force center </a:t>
            </a:r>
            <a:r>
              <a:rPr lang="en-US" altLang="en-US" b="1">
                <a:sym typeface="Symbol" panose="05050102010706020507" pitchFamily="18" charset="2"/>
              </a:rPr>
              <a:t>r = 0</a:t>
            </a:r>
            <a:r>
              <a:rPr lang="en-US" altLang="en-US">
                <a:sym typeface="Symbol" panose="05050102010706020507" pitchFamily="18" charset="2"/>
              </a:rPr>
              <a:t>. If </a:t>
            </a:r>
            <a:r>
              <a:rPr lang="en-US" altLang="en-US" b="1">
                <a:sym typeface="Symbol" panose="05050102010706020507" pitchFamily="18" charset="2"/>
              </a:rPr>
              <a:t>E &gt; V</a:t>
            </a:r>
            <a:r>
              <a:rPr lang="en-US" altLang="en-US" b="1" baseline="-25000">
                <a:sym typeface="Symbol" panose="05050102010706020507" pitchFamily="18" charset="2"/>
              </a:rPr>
              <a:t>max</a:t>
            </a:r>
            <a:r>
              <a:rPr lang="en-US" altLang="en-US">
                <a:sym typeface="Symbol" panose="05050102010706020507" pitchFamily="18" charset="2"/>
              </a:rPr>
              <a:t>, it will travel through force center with very little scattering (zero for </a:t>
            </a:r>
            <a:r>
              <a:rPr lang="en-US" altLang="en-US" b="1">
                <a:sym typeface="Symbol" panose="05050102010706020507" pitchFamily="18" charset="2"/>
              </a:rPr>
              <a:t>s</a:t>
            </a:r>
            <a:r>
              <a:rPr lang="en-US" altLang="en-US">
                <a:sym typeface="Symbol" panose="05050102010706020507" pitchFamily="18" charset="2"/>
              </a:rPr>
              <a:t> exactly = </a:t>
            </a:r>
            <a:r>
              <a:rPr lang="en-US" altLang="en-US" b="1">
                <a:sym typeface="Symbol" panose="05050102010706020507" pitchFamily="18" charset="2"/>
              </a:rPr>
              <a:t>0</a:t>
            </a:r>
            <a:r>
              <a:rPr lang="en-US" altLang="en-US">
                <a:sym typeface="Symbol" panose="05050102010706020507" pitchFamily="18" charset="2"/>
              </a:rPr>
              <a:t>) </a:t>
            </a:r>
            <a:r>
              <a:rPr lang="en-US" altLang="en-US" b="1">
                <a:sym typeface="Symbol" panose="05050102010706020507" pitchFamily="18" charset="2"/>
              </a:rPr>
              <a:t> </a:t>
            </a:r>
            <a:r>
              <a:rPr lang="en-US" altLang="en-US">
                <a:sym typeface="Symbol" panose="05050102010706020507" pitchFamily="18" charset="2"/>
              </a:rPr>
              <a:t>For both limits,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= 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(s) </a:t>
            </a:r>
            <a:r>
              <a:rPr lang="en-US" altLang="en-US" b="1">
                <a:sym typeface="Symbol" panose="05050102010706020507" pitchFamily="18" charset="2"/>
              </a:rPr>
              <a:t> 0</a:t>
            </a:r>
          </a:p>
          <a:p>
            <a:pPr lvl="1"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Symbol" panose="05050102010706020507" pitchFamily="18" charset="2"/>
              </a:rPr>
              <a:t>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(s) </a:t>
            </a:r>
            <a:r>
              <a:rPr lang="en-US" altLang="en-US">
                <a:sym typeface="Times New Roman" panose="02020603050405020304" pitchFamily="18" charset="0"/>
              </a:rPr>
              <a:t>has</a:t>
            </a:r>
            <a:r>
              <a:rPr lang="en-US" altLang="en-US">
                <a:sym typeface="Symbol" panose="05050102010706020507" pitchFamily="18" charset="2"/>
              </a:rPr>
              <a:t> a maximum </a:t>
            </a:r>
            <a:r>
              <a:rPr lang="en-US" altLang="en-US" b="1">
                <a:sym typeface="Symbol" panose="05050102010706020507" pitchFamily="18" charset="2"/>
              </a:rPr>
              <a:t>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 baseline="-25000">
                <a:sym typeface="Times New Roman" panose="02020603050405020304" pitchFamily="18" charset="0"/>
              </a:rPr>
              <a:t>m</a:t>
            </a:r>
            <a:r>
              <a:rPr lang="en-US" altLang="en-US">
                <a:sym typeface="Symbol" panose="05050102010706020507" pitchFamily="18" charset="2"/>
              </a:rPr>
              <a:t> to the function </a:t>
            </a:r>
            <a:r>
              <a:rPr lang="en-US" altLang="en-US">
                <a:sym typeface="Times New Roman" panose="02020603050405020304" pitchFamily="18" charset="0"/>
              </a:rPr>
              <a:t>as in fig b. </a:t>
            </a:r>
          </a:p>
          <a:p>
            <a:pPr lvl="1"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Symbol" panose="05050102010706020507" pitchFamily="18" charset="2"/>
              </a:rPr>
              <a:t>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(s) </a:t>
            </a:r>
            <a:r>
              <a:rPr lang="en-US" altLang="en-US">
                <a:sym typeface="Times New Roman" panose="02020603050405020304" pitchFamily="18" charset="0"/>
              </a:rPr>
              <a:t>= double valued function! 2 different </a:t>
            </a:r>
            <a:r>
              <a:rPr lang="en-US" altLang="en-US" b="1">
                <a:sym typeface="Times New Roman" panose="02020603050405020304" pitchFamily="18" charset="0"/>
              </a:rPr>
              <a:t>s’</a:t>
            </a:r>
            <a:r>
              <a:rPr lang="en-US" altLang="en-US">
                <a:sym typeface="Times New Roman" panose="02020603050405020304" pitchFamily="18" charset="0"/>
              </a:rPr>
              <a:t>s give the same scattering angle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</p:txBody>
      </p:sp>
      <p:pic>
        <p:nvPicPr>
          <p:cNvPr id="152579" name="Picture 7" descr="Ch3F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3" y="304800"/>
            <a:ext cx="2257425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0" name="Picture 8" descr="Ch3F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3" y="304800"/>
            <a:ext cx="3463925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0613" y="457200"/>
            <a:ext cx="9220200" cy="5238750"/>
          </a:xfrm>
        </p:spPr>
        <p:txBody>
          <a:bodyPr/>
          <a:lstStyle/>
          <a:p>
            <a:pPr>
              <a:tabLst>
                <a:tab pos="1600200" algn="l"/>
                <a:tab pos="3551238" algn="l"/>
              </a:tabLst>
            </a:pPr>
            <a:r>
              <a:rPr lang="en-US" altLang="en-US" b="1">
                <a:solidFill>
                  <a:srgbClr val="0033CC"/>
                </a:solidFill>
                <a:sym typeface="Symbol" panose="05050102010706020507" pitchFamily="18" charset="2"/>
              </a:rPr>
              <a:t>Example:</a:t>
            </a:r>
            <a:endParaRPr lang="en-US" altLang="en-US" sz="2400" b="1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</a:pPr>
            <a:endParaRPr lang="en-US" altLang="en-US" sz="2400" b="1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</a:pPr>
            <a:endParaRPr lang="en-US" altLang="en-US" sz="2400" b="1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</a:pPr>
            <a:endParaRPr lang="en-US" altLang="en-US" sz="2400" b="1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</a:pPr>
            <a:endParaRPr lang="en-US" altLang="en-US" sz="2400" b="1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3551238" algn="l"/>
              </a:tabLst>
            </a:pPr>
            <a:endParaRPr lang="en-US" altLang="en-US" b="1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3551238" algn="l"/>
              </a:tabLst>
            </a:pP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(s)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  <a:r>
              <a:rPr lang="en-US" altLang="en-US">
                <a:sym typeface="Times New Roman" panose="02020603050405020304" pitchFamily="18" charset="0"/>
              </a:rPr>
              <a:t>= </a:t>
            </a: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double valued function.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Symbol" panose="05050102010706020507" pitchFamily="18" charset="2"/>
              </a:rPr>
              <a:t>	 </a:t>
            </a:r>
            <a:r>
              <a:rPr lang="en-US" altLang="en-US">
                <a:sym typeface="Symbol" panose="05050102010706020507" pitchFamily="18" charset="2"/>
              </a:rPr>
              <a:t>Must modify the cross section formula from </a:t>
            </a:r>
          </a:p>
          <a:p>
            <a:pPr algn="ctr"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 = </a:t>
            </a:r>
            <a:r>
              <a:rPr lang="en-US" altLang="en-US" b="1">
                <a:sym typeface="Times New Roman" panose="02020603050405020304" pitchFamily="18" charset="0"/>
              </a:rPr>
              <a:t> (s/</a:t>
            </a:r>
            <a:r>
              <a:rPr lang="en-US" altLang="en-US" b="1">
                <a:sym typeface="Symbol" panose="05050102010706020507" pitchFamily="18" charset="2"/>
              </a:rPr>
              <a:t>sin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) (|ds|</a:t>
            </a:r>
            <a:r>
              <a:rPr lang="en-US" altLang="en-US">
                <a:sym typeface="Times New Roman" panose="02020603050405020304" pitchFamily="18" charset="0"/>
              </a:rPr>
              <a:t>/|</a:t>
            </a:r>
            <a:r>
              <a:rPr lang="en-US" altLang="en-US" b="1">
                <a:sym typeface="Times New Roman" panose="02020603050405020304" pitchFamily="18" charset="0"/>
              </a:rPr>
              <a:t>d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|).</a:t>
            </a:r>
            <a:r>
              <a:rPr lang="en-US" altLang="en-US">
                <a:sym typeface="Symbol" panose="05050102010706020507" pitchFamily="18" charset="2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	To (for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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 baseline="-25000">
                <a:sym typeface="Times New Roman" panose="02020603050405020304" pitchFamily="18" charset="0"/>
              </a:rPr>
              <a:t>m</a:t>
            </a:r>
            <a:r>
              <a:rPr lang="en-US" altLang="en-US">
                <a:sym typeface="Times New Roman" panose="02020603050405020304" pitchFamily="18" charset="0"/>
              </a:rPr>
              <a:t>): 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 = </a:t>
            </a:r>
            <a:r>
              <a:rPr lang="en-US" altLang="en-US" b="1">
                <a:cs typeface="Times New Roman" panose="02020603050405020304" pitchFamily="18" charset="0"/>
                <a:sym typeface="Symbol" panose="05050102010706020507" pitchFamily="18" charset="2"/>
              </a:rPr>
              <a:t>∑</a:t>
            </a:r>
            <a:r>
              <a:rPr lang="en-US" altLang="en-US" b="1" baseline="-25000">
                <a:sym typeface="Times New Roman" panose="02020603050405020304" pitchFamily="18" charset="0"/>
              </a:rPr>
              <a:t>i</a:t>
            </a:r>
            <a:r>
              <a:rPr lang="en-US" altLang="en-US" b="1">
                <a:sym typeface="Times New Roman" panose="02020603050405020304" pitchFamily="18" charset="0"/>
              </a:rPr>
              <a:t>(s</a:t>
            </a:r>
            <a:r>
              <a:rPr lang="en-US" altLang="en-US" b="1" baseline="-25000">
                <a:sym typeface="Times New Roman" panose="02020603050405020304" pitchFamily="18" charset="0"/>
              </a:rPr>
              <a:t>i</a:t>
            </a:r>
            <a:r>
              <a:rPr lang="en-US" altLang="en-US" b="1">
                <a:sym typeface="Times New Roman" panose="02020603050405020304" pitchFamily="18" charset="0"/>
              </a:rPr>
              <a:t>/</a:t>
            </a:r>
            <a:r>
              <a:rPr lang="en-US" altLang="en-US" b="1">
                <a:sym typeface="Symbol" panose="05050102010706020507" pitchFamily="18" charset="2"/>
              </a:rPr>
              <a:t>sin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) (|ds</a:t>
            </a:r>
            <a:r>
              <a:rPr lang="en-US" altLang="en-US">
                <a:sym typeface="Times New Roman" panose="02020603050405020304" pitchFamily="18" charset="0"/>
              </a:rPr>
              <a:t>/</a:t>
            </a:r>
            <a:r>
              <a:rPr lang="en-US" altLang="en-US" b="1">
                <a:sym typeface="Times New Roman" panose="02020603050405020304" pitchFamily="18" charset="0"/>
              </a:rPr>
              <a:t>d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|</a:t>
            </a:r>
            <a:r>
              <a:rPr lang="en-US" altLang="en-US" b="1" baseline="-25000">
                <a:sym typeface="Times New Roman" panose="02020603050405020304" pitchFamily="18" charset="0"/>
              </a:rPr>
              <a:t>i</a:t>
            </a:r>
            <a:r>
              <a:rPr lang="en-US" altLang="en-US" b="1">
                <a:sym typeface="Times New Roman" panose="02020603050405020304" pitchFamily="18" charset="0"/>
              </a:rPr>
              <a:t>)</a:t>
            </a:r>
            <a:r>
              <a:rPr lang="en-US" altLang="en-US">
                <a:sym typeface="Symbol" panose="05050102010706020507" pitchFamily="18" charset="2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	</a:t>
            </a:r>
            <a:r>
              <a:rPr lang="en-US" altLang="en-US" sz="2400">
                <a:sym typeface="Symbol" panose="05050102010706020507" pitchFamily="18" charset="2"/>
              </a:rPr>
              <a:t>Subscript</a:t>
            </a:r>
            <a:r>
              <a:rPr lang="en-US" altLang="en-US" sz="2400" b="1">
                <a:sym typeface="Symbol" panose="05050102010706020507" pitchFamily="18" charset="2"/>
              </a:rPr>
              <a:t> i = 1,2,</a:t>
            </a:r>
            <a:r>
              <a:rPr lang="en-US" altLang="en-US" sz="2400">
                <a:sym typeface="Symbol" panose="05050102010706020507" pitchFamily="18" charset="2"/>
              </a:rPr>
              <a:t>: the 2 values of </a:t>
            </a:r>
            <a:r>
              <a:rPr lang="en-US" altLang="en-US" sz="2400" b="1">
                <a:sym typeface="Symbol" panose="05050102010706020507" pitchFamily="18" charset="2"/>
              </a:rPr>
              <a:t>s</a:t>
            </a:r>
            <a:r>
              <a:rPr lang="en-US" altLang="en-US" sz="2400">
                <a:sym typeface="Symbol" panose="05050102010706020507" pitchFamily="18" charset="2"/>
              </a:rPr>
              <a:t> which give the same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400">
                <a:sym typeface="Symbol" panose="05050102010706020507" pitchFamily="18" charset="2"/>
              </a:rPr>
              <a:t> </a:t>
            </a:r>
          </a:p>
        </p:txBody>
      </p:sp>
      <p:pic>
        <p:nvPicPr>
          <p:cNvPr id="153603" name="Picture 6" descr="Ch3F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3" y="457200"/>
            <a:ext cx="4159250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152400"/>
            <a:ext cx="96012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613" y="381000"/>
            <a:ext cx="9677400" cy="6477000"/>
          </a:xfrm>
        </p:spPr>
        <p:txBody>
          <a:bodyPr/>
          <a:lstStyle/>
          <a:p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Example:</a:t>
            </a:r>
            <a:endParaRPr lang="en-US" altLang="en-US" sz="2400" b="1">
              <a:solidFill>
                <a:srgbClr val="FF3300"/>
              </a:solidFill>
              <a:sym typeface="Symbol" panose="05050102010706020507" pitchFamily="18" charset="2"/>
            </a:endParaRPr>
          </a:p>
          <a:p>
            <a:endParaRPr lang="en-US" altLang="en-US" sz="2400" b="1">
              <a:sym typeface="Symbol" panose="05050102010706020507" pitchFamily="18" charset="2"/>
            </a:endParaRPr>
          </a:p>
          <a:p>
            <a:endParaRPr lang="en-US" altLang="en-US" sz="2400" b="1">
              <a:sym typeface="Symbol" panose="05050102010706020507" pitchFamily="18" charset="2"/>
            </a:endParaRPr>
          </a:p>
          <a:p>
            <a:endParaRPr lang="en-US" altLang="en-US" sz="2400" b="1">
              <a:sym typeface="Symbol" panose="05050102010706020507" pitchFamily="18" charset="2"/>
            </a:endParaRPr>
          </a:p>
          <a:p>
            <a:endParaRPr lang="en-US" altLang="en-US" sz="2400" b="1">
              <a:sym typeface="Symbol" panose="05050102010706020507" pitchFamily="18" charset="2"/>
            </a:endParaRPr>
          </a:p>
          <a:p>
            <a:pPr>
              <a:buFontTx/>
              <a:buNone/>
            </a:pPr>
            <a:r>
              <a:rPr lang="en-US" altLang="en-US" b="1">
                <a:sym typeface="Times New Roman" panose="02020603050405020304" pitchFamily="18" charset="0"/>
              </a:rPr>
              <a:t>		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 = </a:t>
            </a:r>
            <a:r>
              <a:rPr lang="en-US" altLang="en-US" b="1">
                <a:cs typeface="Times New Roman" panose="02020603050405020304" pitchFamily="18" charset="0"/>
                <a:sym typeface="Symbol" panose="05050102010706020507" pitchFamily="18" charset="2"/>
              </a:rPr>
              <a:t>∑</a:t>
            </a:r>
            <a:r>
              <a:rPr lang="en-US" altLang="en-US" b="1" baseline="-25000">
                <a:sym typeface="Times New Roman" panose="02020603050405020304" pitchFamily="18" charset="0"/>
              </a:rPr>
              <a:t>i</a:t>
            </a:r>
            <a:r>
              <a:rPr lang="en-US" altLang="en-US" b="1">
                <a:sym typeface="Times New Roman" panose="02020603050405020304" pitchFamily="18" charset="0"/>
              </a:rPr>
              <a:t>(s</a:t>
            </a:r>
            <a:r>
              <a:rPr lang="en-US" altLang="en-US" b="1" baseline="-25000">
                <a:sym typeface="Times New Roman" panose="02020603050405020304" pitchFamily="18" charset="0"/>
              </a:rPr>
              <a:t>i</a:t>
            </a:r>
            <a:r>
              <a:rPr lang="en-US" altLang="en-US" b="1">
                <a:sym typeface="Times New Roman" panose="02020603050405020304" pitchFamily="18" charset="0"/>
              </a:rPr>
              <a:t>/</a:t>
            </a:r>
            <a:r>
              <a:rPr lang="en-US" altLang="en-US" b="1">
                <a:sym typeface="Symbol" panose="05050102010706020507" pitchFamily="18" charset="2"/>
              </a:rPr>
              <a:t>sin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) (|ds</a:t>
            </a:r>
            <a:r>
              <a:rPr lang="en-US" altLang="en-US">
                <a:sym typeface="Times New Roman" panose="02020603050405020304" pitchFamily="18" charset="0"/>
              </a:rPr>
              <a:t>/</a:t>
            </a:r>
            <a:r>
              <a:rPr lang="en-US" altLang="en-US" b="1">
                <a:sym typeface="Times New Roman" panose="02020603050405020304" pitchFamily="18" charset="0"/>
              </a:rPr>
              <a:t>d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|</a:t>
            </a:r>
            <a:r>
              <a:rPr lang="en-US" altLang="en-US" b="1" baseline="-25000">
                <a:sym typeface="Times New Roman" panose="02020603050405020304" pitchFamily="18" charset="0"/>
              </a:rPr>
              <a:t>i</a:t>
            </a:r>
            <a:r>
              <a:rPr lang="en-US" altLang="en-US" b="1">
                <a:sym typeface="Times New Roman" panose="02020603050405020304" pitchFamily="18" charset="0"/>
              </a:rPr>
              <a:t>)</a:t>
            </a:r>
            <a:r>
              <a:rPr lang="en-US" altLang="en-US">
                <a:sym typeface="Symbol" panose="05050102010706020507" pitchFamily="18" charset="2"/>
              </a:rPr>
              <a:t> \, </a:t>
            </a:r>
            <a:r>
              <a:rPr lang="en-US" altLang="en-US" sz="2400" b="1">
                <a:sym typeface="Symbol" panose="05050102010706020507" pitchFamily="18" charset="2"/>
              </a:rPr>
              <a:t>i = 1,2,</a:t>
            </a:r>
            <a:r>
              <a:rPr lang="en-US" altLang="en-US" sz="2400">
                <a:sym typeface="Symbol" panose="05050102010706020507" pitchFamily="18" charset="2"/>
              </a:rPr>
              <a:t> </a:t>
            </a:r>
          </a:p>
          <a:p>
            <a:r>
              <a:rPr lang="en-US" altLang="en-US">
                <a:sym typeface="Symbol" panose="05050102010706020507" pitchFamily="18" charset="2"/>
              </a:rPr>
              <a:t>Look at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 </a:t>
            </a:r>
            <a:r>
              <a:rPr lang="en-US" altLang="en-US">
                <a:sym typeface="Symbol" panose="05050102010706020507" pitchFamily="18" charset="2"/>
              </a:rPr>
              <a:t>for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=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 baseline="-25000">
                <a:sym typeface="Times New Roman" panose="02020603050405020304" pitchFamily="18" charset="0"/>
              </a:rPr>
              <a:t>m</a:t>
            </a:r>
            <a:r>
              <a:rPr lang="en-US" altLang="en-US">
                <a:sym typeface="Times New Roman" panose="02020603050405020304" pitchFamily="18" charset="0"/>
              </a:rPr>
              <a:t>: Since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 baseline="-25000">
                <a:sym typeface="Times New Roman" panose="02020603050405020304" pitchFamily="18" charset="0"/>
              </a:rPr>
              <a:t>m </a:t>
            </a:r>
            <a:r>
              <a:rPr lang="en-US" altLang="en-US" b="1">
                <a:sym typeface="Times New Roman" panose="02020603050405020304" pitchFamily="18" charset="0"/>
              </a:rPr>
              <a:t>= </a:t>
            </a:r>
            <a:r>
              <a:rPr lang="en-US" altLang="en-US">
                <a:sym typeface="Times New Roman" panose="02020603050405020304" pitchFamily="18" charset="0"/>
              </a:rPr>
              <a:t>maximum of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(s), (d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/ds) </a:t>
            </a:r>
            <a:r>
              <a:rPr lang="en-US" altLang="en-US" b="1">
                <a:sym typeface="Symbol" panose="05050102010706020507" pitchFamily="18" charset="2"/>
              </a:rPr>
              <a:t> 0 </a:t>
            </a:r>
            <a:r>
              <a:rPr lang="en-US" altLang="en-US">
                <a:sym typeface="Symbol" panose="05050102010706020507" pitchFamily="18" charset="2"/>
              </a:rPr>
              <a:t>at that angle &amp; </a:t>
            </a:r>
            <a:r>
              <a:rPr lang="en-US" altLang="en-US" b="1">
                <a:sym typeface="Times New Roman" panose="02020603050405020304" pitchFamily="18" charset="0"/>
              </a:rPr>
              <a:t>(|ds</a:t>
            </a:r>
            <a:r>
              <a:rPr lang="en-US" altLang="en-US">
                <a:sym typeface="Times New Roman" panose="02020603050405020304" pitchFamily="18" charset="0"/>
              </a:rPr>
              <a:t>/</a:t>
            </a:r>
            <a:r>
              <a:rPr lang="en-US" altLang="en-US" b="1">
                <a:sym typeface="Times New Roman" panose="02020603050405020304" pitchFamily="18" charset="0"/>
              </a:rPr>
              <a:t>d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|) </a:t>
            </a:r>
            <a:r>
              <a:rPr lang="en-US" altLang="en-US">
                <a:sym typeface="Times New Roman" panose="02020603050405020304" pitchFamily="18" charset="0"/>
              </a:rPr>
              <a:t>in the cross section formula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    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  </a:t>
            </a:r>
            <a:r>
              <a:rPr lang="en-US" altLang="en-US">
                <a:sym typeface="Symbol" panose="05050102010706020507" pitchFamily="18" charset="2"/>
              </a:rPr>
              <a:t>.</a:t>
            </a:r>
          </a:p>
          <a:p>
            <a:r>
              <a:rPr lang="en-US" altLang="en-US">
                <a:sym typeface="Symbol" panose="05050102010706020507" pitchFamily="18" charset="2"/>
              </a:rPr>
              <a:t>Note! If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&gt;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 baseline="-25000">
                <a:sym typeface="Times New Roman" panose="02020603050405020304" pitchFamily="18" charset="0"/>
              </a:rPr>
              <a:t>m</a:t>
            </a:r>
            <a:r>
              <a:rPr lang="en-US" altLang="en-US">
                <a:sym typeface="Times New Roman" panose="02020603050405020304" pitchFamily="18" charset="0"/>
              </a:rPr>
              <a:t>,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 = 0</a:t>
            </a:r>
            <a:r>
              <a:rPr lang="en-US" altLang="en-US">
                <a:sym typeface="Symbol" panose="05050102010706020507" pitchFamily="18" charset="2"/>
              </a:rPr>
              <a:t> since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 baseline="-25000">
                <a:sym typeface="Times New Roman" panose="02020603050405020304" pitchFamily="18" charset="0"/>
              </a:rPr>
              <a:t>m</a:t>
            </a:r>
            <a:r>
              <a:rPr lang="en-US" altLang="en-US">
                <a:sym typeface="Times New Roman" panose="02020603050405020304" pitchFamily="18" charset="0"/>
              </a:rPr>
              <a:t> = maximum allowed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>
                <a:sym typeface="Times New Roman" panose="02020603050405020304" pitchFamily="18" charset="0"/>
              </a:rPr>
              <a:t> for scattering to occur. </a:t>
            </a:r>
          </a:p>
          <a:p>
            <a:pPr lvl="1"/>
            <a:r>
              <a:rPr lang="en-US" altLang="en-US">
                <a:sym typeface="Times New Roman" panose="02020603050405020304" pitchFamily="18" charset="0"/>
              </a:rPr>
              <a:t>Infinite rise of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 </a:t>
            </a:r>
            <a:r>
              <a:rPr lang="en-US" altLang="en-US">
                <a:sym typeface="Symbol" panose="05050102010706020507" pitchFamily="18" charset="2"/>
              </a:rPr>
              <a:t>followed by abrupt disappearance!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Similar to an optics phenomenon </a:t>
            </a:r>
            <a:r>
              <a:rPr lang="en-US" altLang="en-US" b="1">
                <a:sym typeface="Symbol" panose="05050102010706020507" pitchFamily="18" charset="2"/>
              </a:rPr>
              <a:t> </a:t>
            </a:r>
            <a:r>
              <a:rPr lang="en-US" altLang="en-US" sz="2200">
                <a:sym typeface="Symbol" panose="05050102010706020507" pitchFamily="18" charset="2"/>
              </a:rPr>
              <a:t>“rainbow scattering” </a:t>
            </a:r>
          </a:p>
        </p:txBody>
      </p:sp>
      <p:pic>
        <p:nvPicPr>
          <p:cNvPr id="154627" name="Picture 4" descr="Ch3F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3" y="381000"/>
            <a:ext cx="3363912" cy="229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589213" y="144463"/>
            <a:ext cx="7772400" cy="693737"/>
          </a:xfrm>
        </p:spPr>
        <p:txBody>
          <a:bodyPr/>
          <a:lstStyle/>
          <a:p>
            <a:r>
              <a:rPr lang="en-US" altLang="en-US" b="1">
                <a:solidFill>
                  <a:srgbClr val="0033CC"/>
                </a:solidFill>
                <a:sym typeface="Times New Roman" panose="02020603050405020304" pitchFamily="18" charset="0"/>
              </a:rPr>
              <a:t>Attractive Scattering</a:t>
            </a:r>
            <a:endParaRPr lang="en-US" altLang="en-US" sz="4000" b="1">
              <a:sym typeface="Times New Roman" panose="02020603050405020304" pitchFamily="18" charset="0"/>
            </a:endParaRP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2413" y="762000"/>
            <a:ext cx="10207625" cy="6096000"/>
          </a:xfrm>
        </p:spPr>
        <p:txBody>
          <a:bodyPr/>
          <a:lstStyle/>
          <a:p>
            <a:pPr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Up to now: Repulsive scattering.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Changes for Attractive Scattering?</a:t>
            </a:r>
            <a:r>
              <a:rPr lang="en-US" altLang="en-US">
                <a:sym typeface="Symbol" panose="05050102010706020507" pitchFamily="18" charset="2"/>
              </a:rPr>
              <a:t> Several complications: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sz="2400" b="1">
                <a:solidFill>
                  <a:srgbClr val="9900CC"/>
                </a:solidFill>
                <a:sym typeface="Symbol" panose="05050102010706020507" pitchFamily="18" charset="2"/>
              </a:rPr>
              <a:t>Obvious:</a:t>
            </a:r>
            <a:r>
              <a:rPr lang="en-US" altLang="en-US" sz="2400">
                <a:sym typeface="Symbol" panose="05050102010706020507" pitchFamily="18" charset="2"/>
              </a:rPr>
              <a:t> Attraction pulls the particle towards force center rather than pushes it away.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For </a:t>
            </a:r>
            <a:r>
              <a:rPr lang="en-US" altLang="en-US" sz="2400" b="1">
                <a:sym typeface="Symbol" panose="05050102010706020507" pitchFamily="18" charset="2"/>
              </a:rPr>
              <a:t>r</a:t>
            </a:r>
            <a:r>
              <a:rPr lang="en-US" altLang="en-US" sz="2400" b="1" baseline="30000">
                <a:sym typeface="Symbol" panose="05050102010706020507" pitchFamily="18" charset="2"/>
              </a:rPr>
              <a:t>-2</a:t>
            </a:r>
            <a:r>
              <a:rPr lang="en-US" altLang="en-US" sz="2400">
                <a:sym typeface="Symbol" panose="05050102010706020507" pitchFamily="18" charset="2"/>
              </a:rPr>
              <a:t> scattering, </a:t>
            </a:r>
            <a:r>
              <a:rPr lang="en-US" altLang="en-US" sz="2400" b="1">
                <a:sym typeface="Times New Roman" panose="02020603050405020304" pitchFamily="18" charset="0"/>
              </a:rPr>
              <a:t>E &gt; 0  </a:t>
            </a:r>
            <a:r>
              <a:rPr lang="en-US" altLang="en-US" sz="2400">
                <a:sym typeface="Symbol" panose="05050102010706020507" pitchFamily="18" charset="2"/>
              </a:rPr>
              <a:t>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ε</a:t>
            </a:r>
            <a:r>
              <a:rPr lang="en-US" altLang="en-US" sz="2400" b="1">
                <a:sym typeface="Times New Roman" panose="02020603050405020304" pitchFamily="18" charset="0"/>
              </a:rPr>
              <a:t> &gt; 1  </a:t>
            </a:r>
            <a:r>
              <a:rPr lang="en-US" altLang="en-US" sz="2400">
                <a:sym typeface="Symbol" panose="05050102010706020507" pitchFamily="18" charset="2"/>
              </a:rPr>
              <a:t> Orbit is still a hyperbola.       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                                           However, instead of: </a:t>
            </a:r>
            <a:r>
              <a:rPr lang="en-US" altLang="en-US" sz="2400" b="1">
                <a:solidFill>
                  <a:srgbClr val="9900CC"/>
                </a:solidFill>
                <a:sym typeface="Symbol" panose="05050102010706020507" pitchFamily="18" charset="2"/>
              </a:rPr>
              <a:t></a:t>
            </a:r>
            <a:endParaRPr lang="en-US" altLang="en-US" sz="2400">
              <a:solidFill>
                <a:srgbClr val="9900CC"/>
              </a:solidFill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	We have: </a:t>
            </a:r>
            <a:r>
              <a:rPr lang="en-US" altLang="en-US" sz="2400">
                <a:solidFill>
                  <a:srgbClr val="9900CC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b="1">
                <a:solidFill>
                  <a:srgbClr val="9900CC"/>
                </a:solidFill>
                <a:sym typeface="Symbol" panose="05050102010706020507" pitchFamily="18" charset="2"/>
              </a:rPr>
              <a:t></a:t>
            </a:r>
            <a:r>
              <a:rPr lang="en-US" altLang="en-US" sz="2400">
                <a:sym typeface="Symbol" panose="05050102010706020507" pitchFamily="18" charset="2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 sz="2400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 sz="2400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 sz="2400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 sz="2400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 b="1" i="1">
                <a:solidFill>
                  <a:srgbClr val="9900CC"/>
                </a:solidFill>
                <a:sym typeface="Symbol" panose="05050102010706020507" pitchFamily="18" charset="2"/>
              </a:rPr>
              <a:t>The center of force is at the other focus of the hyperbola!</a:t>
            </a:r>
          </a:p>
        </p:txBody>
      </p:sp>
      <p:pic>
        <p:nvPicPr>
          <p:cNvPr id="155652" name="Picture 8" descr="Ch3F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3" y="3581400"/>
            <a:ext cx="3086100" cy="20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653" name="Picture 9" descr="Ch3F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3860800"/>
            <a:ext cx="3529012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3413" y="381000"/>
            <a:ext cx="10058400" cy="5238750"/>
          </a:xfrm>
        </p:spPr>
        <p:txBody>
          <a:bodyPr/>
          <a:lstStyle/>
          <a:p>
            <a:pPr>
              <a:tabLst>
                <a:tab pos="1600200" algn="l"/>
                <a:tab pos="3551238" algn="l"/>
              </a:tabLst>
            </a:pP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Attractive scattering</a:t>
            </a:r>
            <a:r>
              <a:rPr lang="en-US" altLang="en-US">
                <a:sym typeface="Symbol" panose="05050102010706020507" pitchFamily="18" charset="2"/>
              </a:rPr>
              <a:t> (</a:t>
            </a:r>
            <a:r>
              <a:rPr lang="en-US" altLang="en-US" b="1">
                <a:sym typeface="Symbol" panose="05050102010706020507" pitchFamily="18" charset="2"/>
              </a:rPr>
              <a:t>r</a:t>
            </a:r>
            <a:r>
              <a:rPr lang="en-US" altLang="en-US" b="1" baseline="30000">
                <a:sym typeface="Symbol" panose="05050102010706020507" pitchFamily="18" charset="2"/>
              </a:rPr>
              <a:t>-2</a:t>
            </a:r>
            <a:r>
              <a:rPr lang="en-US" altLang="en-US">
                <a:sym typeface="Symbol" panose="05050102010706020507" pitchFamily="18" charset="2"/>
              </a:rPr>
              <a:t> force): </a:t>
            </a:r>
            <a:r>
              <a:rPr lang="en-US" altLang="en-US" b="1">
                <a:solidFill>
                  <a:srgbClr val="0033CC"/>
                </a:solidFill>
                <a:sym typeface="Symbol" panose="05050102010706020507" pitchFamily="18" charset="2"/>
              </a:rPr>
              <a:t>Hyperbolic orbit</a:t>
            </a:r>
            <a:r>
              <a:rPr lang="en-US" altLang="en-US">
                <a:sym typeface="Symbol" panose="05050102010706020507" pitchFamily="18" charset="2"/>
              </a:rPr>
              <a:t>.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 b="1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 b="1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 b="1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	 Can have 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Ψ</a:t>
            </a:r>
            <a:r>
              <a:rPr lang="en-US" altLang="en-US" b="1">
                <a:sym typeface="Times New Roman" panose="02020603050405020304" pitchFamily="18" charset="0"/>
              </a:rPr>
              <a:t> &gt; (½)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π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</a:t>
            </a:r>
            <a:r>
              <a:rPr lang="en-US" altLang="en-US">
                <a:sym typeface="Symbol" panose="05050102010706020507" pitchFamily="18" charset="2"/>
              </a:rPr>
              <a:t> Can have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=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π</a:t>
            </a:r>
            <a:r>
              <a:rPr lang="en-US" altLang="en-US" b="1">
                <a:sym typeface="Times New Roman" panose="02020603050405020304" pitchFamily="18" charset="0"/>
              </a:rPr>
              <a:t> -2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Ψ</a:t>
            </a:r>
            <a:r>
              <a:rPr lang="en-US" altLang="en-US" b="1">
                <a:sym typeface="Times New Roman" panose="02020603050405020304" pitchFamily="18" charset="0"/>
              </a:rPr>
              <a:t> &lt; 0</a:t>
            </a:r>
            <a:r>
              <a:rPr lang="en-US" altLang="en-US">
                <a:sym typeface="Times New Roman" panose="02020603050405020304" pitchFamily="18" charset="0"/>
              </a:rPr>
              <a:t>.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	Not a problem since </a:t>
            </a:r>
            <a:r>
              <a:rPr lang="en-US" altLang="en-US" b="1">
                <a:sym typeface="Times New Roman" panose="02020603050405020304" pitchFamily="18" charset="0"/>
              </a:rPr>
              <a:t>|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|</a:t>
            </a:r>
            <a:r>
              <a:rPr lang="en-US" altLang="en-US">
                <a:sym typeface="Times New Roman" panose="02020603050405020304" pitchFamily="18" charset="0"/>
              </a:rPr>
              <a:t> enters the calculation of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 </a:t>
            </a:r>
          </a:p>
          <a:p>
            <a:pPr>
              <a:tabLst>
                <a:tab pos="1600200" algn="l"/>
                <a:tab pos="3551238" algn="l"/>
              </a:tabLst>
            </a:pPr>
            <a:endParaRPr lang="en-US" altLang="en-US">
              <a:sym typeface="Symbol" panose="05050102010706020507" pitchFamily="18" charset="2"/>
            </a:endParaRPr>
          </a:p>
        </p:txBody>
      </p:sp>
      <p:pic>
        <p:nvPicPr>
          <p:cNvPr id="156675" name="Picture 6" descr="Ch3F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3" y="1066800"/>
            <a:ext cx="6224587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2413" y="457200"/>
            <a:ext cx="10439400" cy="6019800"/>
          </a:xfrm>
        </p:spPr>
        <p:txBody>
          <a:bodyPr/>
          <a:lstStyle/>
          <a:p>
            <a:pPr>
              <a:tabLst>
                <a:tab pos="1600200" algn="l"/>
                <a:tab pos="3551238" algn="l"/>
                <a:tab pos="3830638" algn="l"/>
              </a:tabLst>
            </a:pP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General, attractive Central Force: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In general: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  <a:tab pos="38306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      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(s) </a:t>
            </a:r>
            <a:r>
              <a:rPr lang="en-US" altLang="en-US" b="1">
                <a:sym typeface="Symbol" panose="05050102010706020507" pitchFamily="18" charset="2"/>
              </a:rPr>
              <a:t>=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π</a:t>
            </a:r>
            <a:r>
              <a:rPr lang="en-US" altLang="en-US" b="1">
                <a:sym typeface="Times New Roman" panose="02020603050405020304" pitchFamily="18" charset="0"/>
              </a:rPr>
              <a:t> - 2</a:t>
            </a:r>
            <a:r>
              <a:rPr lang="en-US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∫</a:t>
            </a:r>
            <a:r>
              <a:rPr lang="en-US" altLang="en-US" b="1">
                <a:sym typeface="Times New Roman" panose="02020603050405020304" pitchFamily="18" charset="0"/>
              </a:rPr>
              <a:t>dr(s</a:t>
            </a:r>
            <a:r>
              <a:rPr lang="en-US" altLang="en-US" b="1">
                <a:sym typeface="MT Extra" panose="05050102010205020202" pitchFamily="18" charset="2"/>
              </a:rPr>
              <a:t>/</a:t>
            </a:r>
            <a:r>
              <a:rPr lang="en-US" altLang="en-US" b="1">
                <a:sym typeface="Times New Roman" panose="02020603050405020304" pitchFamily="18" charset="0"/>
              </a:rPr>
              <a:t>r)[r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{1- </a:t>
            </a:r>
            <a:r>
              <a:rPr lang="en-US" altLang="en-US" b="1">
                <a:sym typeface="Symbol" panose="05050102010706020507" pitchFamily="18" charset="2"/>
              </a:rPr>
              <a:t>V(r)/</a:t>
            </a:r>
            <a:r>
              <a:rPr lang="en-US" altLang="en-US" b="1">
                <a:sym typeface="Times New Roman" panose="02020603050405020304" pitchFamily="18" charset="0"/>
              </a:rPr>
              <a:t>E}</a:t>
            </a:r>
            <a:r>
              <a:rPr lang="en-US" altLang="en-US" b="1">
                <a:sym typeface="Symbol" panose="05050102010706020507" pitchFamily="18" charset="2"/>
              </a:rPr>
              <a:t> -</a:t>
            </a:r>
            <a:r>
              <a:rPr lang="en-US" altLang="en-US" b="1">
                <a:sym typeface="MT Extra" panose="05050102010205020202" pitchFamily="18" charset="2"/>
              </a:rPr>
              <a:t> </a:t>
            </a:r>
            <a:r>
              <a:rPr lang="en-US" altLang="en-US" b="1">
                <a:sym typeface="Times New Roman" panose="02020603050405020304" pitchFamily="18" charset="0"/>
              </a:rPr>
              <a:t>s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]</a:t>
            </a:r>
            <a:r>
              <a:rPr lang="en-US" altLang="en-US" b="1" baseline="30000">
                <a:sym typeface="Times New Roman" panose="02020603050405020304" pitchFamily="18" charset="0"/>
              </a:rPr>
              <a:t>-½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  <a:tab pos="3830638" algn="l"/>
              </a:tabLst>
            </a:pPr>
            <a:r>
              <a:rPr lang="en-US" altLang="en-US" sz="2600">
                <a:sym typeface="Times New Roman" panose="02020603050405020304" pitchFamily="18" charset="0"/>
              </a:rPr>
              <a:t>     Depending on attractive </a:t>
            </a:r>
            <a:r>
              <a:rPr lang="en-US" altLang="en-US" sz="2600" b="1">
                <a:sym typeface="Times New Roman" panose="02020603050405020304" pitchFamily="18" charset="0"/>
              </a:rPr>
              <a:t>V(r), s, &amp; E</a:t>
            </a:r>
            <a:r>
              <a:rPr lang="en-US" altLang="en-US" sz="2600">
                <a:sym typeface="Times New Roman" panose="02020603050405020304" pitchFamily="18" charset="0"/>
              </a:rPr>
              <a:t>, can have </a:t>
            </a:r>
            <a:r>
              <a:rPr lang="el-GR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600" b="1">
                <a:sym typeface="Times New Roman" panose="02020603050405020304" pitchFamily="18" charset="0"/>
              </a:rPr>
              <a:t>(s) &gt;2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π</a:t>
            </a:r>
            <a:r>
              <a:rPr lang="en-US" altLang="en-US" sz="2600" b="1">
                <a:sym typeface="Times New Roman" panose="02020603050405020304" pitchFamily="18" charset="0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  <a:tab pos="3830638" algn="l"/>
              </a:tabLst>
            </a:pPr>
            <a:r>
              <a:rPr lang="en-US" altLang="en-US" b="1">
                <a:sym typeface="Symbol" panose="05050102010706020507" pitchFamily="18" charset="2"/>
              </a:rPr>
              <a:t>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 b="1">
                <a:solidFill>
                  <a:srgbClr val="0033CC"/>
                </a:solidFill>
                <a:sym typeface="Symbol" panose="05050102010706020507" pitchFamily="18" charset="2"/>
              </a:rPr>
              <a:t>It is possible for the scattered particle to circle the force center for one complete revolution </a:t>
            </a:r>
            <a:r>
              <a:rPr lang="en-US" altLang="en-US" b="1" i="1" u="sng">
                <a:solidFill>
                  <a:srgbClr val="0033CC"/>
                </a:solidFill>
                <a:sym typeface="Symbol" panose="05050102010706020507" pitchFamily="18" charset="2"/>
              </a:rPr>
              <a:t>OR MORE</a:t>
            </a:r>
            <a:r>
              <a:rPr lang="en-US" altLang="en-US" b="1">
                <a:solidFill>
                  <a:srgbClr val="0033CC"/>
                </a:solidFill>
                <a:sym typeface="Symbol" panose="05050102010706020507" pitchFamily="18" charset="2"/>
              </a:rPr>
              <a:t> before moving off to</a:t>
            </a:r>
            <a:r>
              <a:rPr lang="en-US" altLang="en-US" b="1">
                <a:sym typeface="Symbol" panose="05050102010706020507" pitchFamily="18" charset="2"/>
              </a:rPr>
              <a:t> r !</a:t>
            </a:r>
            <a:r>
              <a:rPr lang="en-US" altLang="en-US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600200" algn="l"/>
                <a:tab pos="3551238" algn="l"/>
                <a:tab pos="3830638" algn="l"/>
              </a:tabLst>
            </a:pPr>
            <a:r>
              <a:rPr lang="en-US" altLang="en-US">
                <a:sym typeface="Symbol" panose="05050102010706020507" pitchFamily="18" charset="2"/>
              </a:rPr>
              <a:t>Consider</a:t>
            </a:r>
            <a:r>
              <a:rPr lang="en-US" altLang="en-US">
                <a:solidFill>
                  <a:srgbClr val="9900CC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i="1" u="sng">
                <a:solidFill>
                  <a:srgbClr val="9900CC"/>
                </a:solidFill>
                <a:sym typeface="Symbol" panose="05050102010706020507" pitchFamily="18" charset="2"/>
              </a:rPr>
              <a:t>qualitatively</a:t>
            </a:r>
            <a:r>
              <a:rPr lang="en-US" altLang="en-US">
                <a:sym typeface="Symbol" panose="05050102010706020507" pitchFamily="18" charset="2"/>
              </a:rPr>
              <a:t> how this might happen. Effective potential </a:t>
            </a:r>
            <a:r>
              <a:rPr lang="en-US" altLang="en-US" b="1">
                <a:sym typeface="Symbol" panose="05050102010706020507" pitchFamily="18" charset="2"/>
              </a:rPr>
              <a:t>V´(r) =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V(r) +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Times New Roman" panose="02020603050405020304" pitchFamily="18" charset="0"/>
              </a:rPr>
              <a:t> (½)[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</a:t>
            </a:r>
            <a:r>
              <a:rPr lang="en-US" altLang="en-US" b="1">
                <a:sym typeface="Times New Roman" panose="02020603050405020304" pitchFamily="18" charset="0"/>
              </a:rPr>
              <a:t>(mr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)]. </a:t>
            </a:r>
            <a:r>
              <a:rPr lang="en-US" altLang="en-US">
                <a:sym typeface="Times New Roman" panose="02020603050405020304" pitchFamily="18" charset="0"/>
              </a:rPr>
              <a:t>Plot for different values of </a:t>
            </a:r>
            <a:r>
              <a:rPr lang="en-US" altLang="en-US" b="1">
                <a:sym typeface="Times New Roman" panose="02020603050405020304" pitchFamily="18" charset="0"/>
              </a:rPr>
              <a:t>s</a:t>
            </a:r>
            <a:r>
              <a:rPr lang="en-US" altLang="en-US">
                <a:sym typeface="Times New Roman" panose="02020603050405020304" pitchFamily="18" charset="0"/>
              </a:rPr>
              <a:t> (</a:t>
            </a:r>
            <a:r>
              <a:rPr lang="en-US" altLang="en-US" u="sng">
                <a:sym typeface="Times New Roman" panose="02020603050405020304" pitchFamily="18" charset="0"/>
              </a:rPr>
              <a:t>equivalently, at several values of </a:t>
            </a:r>
            <a:r>
              <a:rPr lang="en-US" altLang="en-US" b="1" u="sng">
                <a:sym typeface="MT Extra" panose="05050102010205020202" pitchFamily="18" charset="2"/>
              </a:rPr>
              <a:t> </a:t>
            </a:r>
            <a:r>
              <a:rPr lang="en-US" altLang="en-US" b="1" u="sng">
                <a:sym typeface="Symbol" panose="05050102010706020507" pitchFamily="18" charset="2"/>
              </a:rPr>
              <a:t> = s(</a:t>
            </a:r>
            <a:r>
              <a:rPr lang="en-US" altLang="en-US" b="1" u="sng">
                <a:sym typeface="Times New Roman" panose="02020603050405020304" pitchFamily="18" charset="0"/>
              </a:rPr>
              <a:t>2mE)</a:t>
            </a:r>
            <a:r>
              <a:rPr lang="en-US" altLang="en-US" b="1" baseline="30000">
                <a:sym typeface="Times New Roman" panose="02020603050405020304" pitchFamily="18" charset="0"/>
              </a:rPr>
              <a:t>½</a:t>
            </a:r>
            <a:r>
              <a:rPr lang="en-US" altLang="en-US">
                <a:sym typeface="Times New Roman" panose="02020603050405020304" pitchFamily="18" charset="0"/>
              </a:rPr>
              <a:t>)</a:t>
            </a:r>
          </a:p>
          <a:p>
            <a:pPr>
              <a:tabLst>
                <a:tab pos="1600200" algn="l"/>
                <a:tab pos="3551238" algn="l"/>
                <a:tab pos="3830638" algn="l"/>
              </a:tabLst>
            </a:pPr>
            <a:r>
              <a:rPr lang="en-US" altLang="en-US" b="1" u="sng">
                <a:solidFill>
                  <a:srgbClr val="9900CC"/>
                </a:solidFill>
                <a:sym typeface="Times New Roman" panose="02020603050405020304" pitchFamily="18" charset="0"/>
              </a:rPr>
              <a:t>Qualitative</a:t>
            </a:r>
            <a:r>
              <a:rPr lang="en-US" altLang="en-US" u="sng">
                <a:solidFill>
                  <a:srgbClr val="9900CC"/>
                </a:solidFill>
                <a:sym typeface="Times New Roman" panose="02020603050405020304" pitchFamily="18" charset="0"/>
              </a:rPr>
              <a:t> </a:t>
            </a:r>
            <a:r>
              <a:rPr lang="en-US" altLang="en-US">
                <a:sym typeface="Times New Roman" panose="02020603050405020304" pitchFamily="18" charset="0"/>
              </a:rPr>
              <a:t>discussion now!</a:t>
            </a:r>
          </a:p>
        </p:txBody>
      </p:sp>
    </p:spTree>
  </p:cSld>
  <p:clrMapOvr>
    <a:masterClrMapping/>
  </p:clrMapOvr>
  <p:transition spd="med">
    <p:fad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613" y="457200"/>
            <a:ext cx="9753600" cy="4114800"/>
          </a:xfrm>
        </p:spPr>
        <p:txBody>
          <a:bodyPr/>
          <a:lstStyle/>
          <a:p>
            <a:pPr>
              <a:tabLst>
                <a:tab pos="1600200" algn="l"/>
                <a:tab pos="3551238" algn="l"/>
              </a:tabLst>
            </a:pPr>
            <a:r>
              <a:rPr lang="en-US" altLang="en-US" b="1">
                <a:sym typeface="Symbol" panose="05050102010706020507" pitchFamily="18" charset="2"/>
              </a:rPr>
              <a:t>V´(r) </a:t>
            </a:r>
            <a:r>
              <a:rPr lang="en-US" altLang="en-US">
                <a:sym typeface="Times New Roman" panose="02020603050405020304" pitchFamily="18" charset="0"/>
              </a:rPr>
              <a:t>for different values of </a:t>
            </a:r>
            <a:r>
              <a:rPr lang="en-US" altLang="en-US" b="1">
                <a:sym typeface="Times New Roman" panose="02020603050405020304" pitchFamily="18" charset="0"/>
              </a:rPr>
              <a:t>s: </a:t>
            </a:r>
            <a:endParaRPr lang="en-US" altLang="en-US" sz="2400" b="1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 b="1">
                <a:sym typeface="Times New Roman" panose="02020603050405020304" pitchFamily="18" charset="0"/>
              </a:rPr>
              <a:t>	</a:t>
            </a:r>
            <a:endParaRPr lang="en-US" altLang="en-US" sz="2400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 sz="2400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 sz="2400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 sz="2400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 sz="2400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 sz="2400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 sz="2400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Times New Roman" panose="02020603050405020304" pitchFamily="18" charset="0"/>
              </a:rPr>
              <a:t>The </a:t>
            </a:r>
            <a:r>
              <a:rPr lang="en-US" altLang="en-US" sz="2400" b="1">
                <a:sym typeface="Times New Roman" panose="02020603050405020304" pitchFamily="18" charset="0"/>
              </a:rPr>
              <a:t>s =</a:t>
            </a:r>
            <a:r>
              <a:rPr lang="en-US" altLang="en-US" sz="2400" b="1">
                <a:sym typeface="MT Extra" panose="05050102010205020202" pitchFamily="18" charset="2"/>
              </a:rPr>
              <a:t></a:t>
            </a:r>
            <a:r>
              <a:rPr lang="en-US" altLang="en-US" sz="2400" b="1">
                <a:sym typeface="Symbol" panose="05050102010706020507" pitchFamily="18" charset="2"/>
              </a:rPr>
              <a:t> = </a:t>
            </a:r>
            <a:r>
              <a:rPr lang="en-US" altLang="en-US" sz="2400" b="1">
                <a:sym typeface="Times New Roman" panose="02020603050405020304" pitchFamily="18" charset="0"/>
              </a:rPr>
              <a:t>0</a:t>
            </a:r>
            <a:r>
              <a:rPr lang="en-US" altLang="en-US" sz="2400">
                <a:sym typeface="Times New Roman" panose="02020603050405020304" pitchFamily="18" charset="0"/>
              </a:rPr>
              <a:t> curve corresponds to </a:t>
            </a:r>
            <a:r>
              <a:rPr lang="en-US" altLang="en-US" sz="2400" b="1">
                <a:sym typeface="Symbol" panose="05050102010706020507" pitchFamily="18" charset="2"/>
              </a:rPr>
              <a:t>V´= V </a:t>
            </a:r>
            <a:r>
              <a:rPr lang="en-US" altLang="en-US" sz="2000">
                <a:sym typeface="Symbol" panose="05050102010706020507" pitchFamily="18" charset="2"/>
              </a:rPr>
              <a:t>(true potential) (looks  a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000">
                <a:sym typeface="Symbol" panose="05050102010706020507" pitchFamily="18" charset="2"/>
              </a:rPr>
              <a:t>molecular potential)</a:t>
            </a:r>
            <a:r>
              <a:rPr lang="en-US" altLang="en-US" sz="2400">
                <a:sym typeface="Symbol" panose="05050102010706020507" pitchFamily="18" charset="2"/>
              </a:rPr>
              <a:t> For </a:t>
            </a:r>
            <a:r>
              <a:rPr lang="en-US" altLang="en-US" sz="2400" b="1">
                <a:sym typeface="Symbol" panose="05050102010706020507" pitchFamily="18" charset="2"/>
              </a:rPr>
              <a:t>s  0 </a:t>
            </a:r>
            <a:r>
              <a:rPr lang="en-US" altLang="en-US" sz="2000" b="1">
                <a:sym typeface="Symbol" panose="05050102010706020507" pitchFamily="18" charset="2"/>
              </a:rPr>
              <a:t>(&amp; &gt;0)</a:t>
            </a:r>
            <a:r>
              <a:rPr lang="en-US" altLang="en-US" sz="2400" b="1">
                <a:sym typeface="Symbol" panose="05050102010706020507" pitchFamily="18" charset="2"/>
              </a:rPr>
              <a:t> &amp; E &gt; 0</a:t>
            </a:r>
            <a:r>
              <a:rPr lang="en-US" altLang="en-US" sz="2400">
                <a:sym typeface="Symbol" panose="05050102010706020507" pitchFamily="18" charset="2"/>
              </a:rPr>
              <a:t> the centrifugal barrier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 b="1">
                <a:sym typeface="Times New Roman" panose="02020603050405020304" pitchFamily="18" charset="0"/>
              </a:rPr>
              <a:t>(½)[</a:t>
            </a:r>
            <a:r>
              <a:rPr lang="en-US" altLang="en-US" sz="2400" b="1">
                <a:sym typeface="MT Extra" panose="05050102010205020202" pitchFamily="18" charset="2"/>
              </a:rPr>
              <a:t></a:t>
            </a:r>
            <a:r>
              <a:rPr lang="en-US" altLang="en-US" sz="24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400" b="1">
                <a:sym typeface="Symbol" panose="05050102010706020507" pitchFamily="18" charset="2"/>
              </a:rPr>
              <a:t></a:t>
            </a:r>
            <a:r>
              <a:rPr lang="en-US" altLang="en-US" sz="2400" b="1">
                <a:sym typeface="Times New Roman" panose="02020603050405020304" pitchFamily="18" charset="0"/>
              </a:rPr>
              <a:t>(mr</a:t>
            </a:r>
            <a:r>
              <a:rPr lang="en-US" altLang="en-US" sz="24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400" b="1">
                <a:sym typeface="Times New Roman" panose="02020603050405020304" pitchFamily="18" charset="0"/>
              </a:rPr>
              <a:t>)] </a:t>
            </a:r>
            <a:r>
              <a:rPr lang="en-US" altLang="en-US" sz="2400">
                <a:sym typeface="Symbol" panose="05050102010706020507" pitchFamily="18" charset="2"/>
              </a:rPr>
              <a:t>dominates at small r </a:t>
            </a:r>
            <a:r>
              <a:rPr lang="en-US" altLang="en-US" sz="2400" b="1" i="1" u="sng">
                <a:solidFill>
                  <a:srgbClr val="FF3300"/>
                </a:solidFill>
                <a:sym typeface="Symbol" panose="05050102010706020507" pitchFamily="18" charset="2"/>
              </a:rPr>
              <a:t>and </a:t>
            </a:r>
            <a:r>
              <a:rPr lang="en-US" altLang="en-US" sz="2400">
                <a:sym typeface="Symbol" panose="05050102010706020507" pitchFamily="18" charset="2"/>
              </a:rPr>
              <a:t>at large r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                         </a:t>
            </a:r>
            <a:r>
              <a:rPr lang="en-US" altLang="en-US" sz="2400" b="1">
                <a:sym typeface="Symbol" panose="05050102010706020507" pitchFamily="18" charset="2"/>
              </a:rPr>
              <a:t>V´(r)  </a:t>
            </a:r>
            <a:r>
              <a:rPr lang="en-US" altLang="en-US" sz="2400" b="1">
                <a:solidFill>
                  <a:srgbClr val="0033CC"/>
                </a:solidFill>
                <a:sym typeface="Symbol" panose="05050102010706020507" pitchFamily="18" charset="2"/>
              </a:rPr>
              <a:t>has a bump, as shown.</a:t>
            </a:r>
            <a:r>
              <a:rPr lang="en-US" altLang="en-US" sz="2400" b="1">
                <a:solidFill>
                  <a:srgbClr val="0033CC"/>
                </a:solidFill>
                <a:sym typeface="Times New Roman" panose="02020603050405020304" pitchFamily="18" charset="0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 sz="2400" b="1">
              <a:sym typeface="Times New Roman" panose="02020603050405020304" pitchFamily="18" charset="0"/>
            </a:endParaRPr>
          </a:p>
        </p:txBody>
      </p:sp>
      <p:pic>
        <p:nvPicPr>
          <p:cNvPr id="158723" name="Picture 6" descr="Ch3F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3" y="990600"/>
            <a:ext cx="4162425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381000"/>
            <a:ext cx="10363200" cy="6400800"/>
          </a:xfrm>
        </p:spPr>
        <p:txBody>
          <a:bodyPr/>
          <a:lstStyle/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Particle with impact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    parameter</a:t>
            </a:r>
            <a:r>
              <a:rPr lang="en-US" altLang="en-US" b="1">
                <a:sym typeface="Symbol" panose="05050102010706020507" pitchFamily="18" charset="2"/>
              </a:rPr>
              <a:t> s</a:t>
            </a:r>
            <a:r>
              <a:rPr lang="en-US" altLang="en-US" b="1" baseline="-25000">
                <a:sym typeface="Symbol" panose="05050102010706020507" pitchFamily="18" charset="2"/>
              </a:rPr>
              <a:t>1</a:t>
            </a:r>
            <a:r>
              <a:rPr lang="en-US" altLang="en-US">
                <a:sym typeface="Symbol" panose="05050102010706020507" pitchFamily="18" charset="2"/>
              </a:rPr>
              <a:t> &amp; energy </a:t>
            </a:r>
            <a:r>
              <a:rPr lang="en-US" altLang="en-US" b="1">
                <a:sym typeface="Symbol" panose="05050102010706020507" pitchFamily="18" charset="2"/>
              </a:rPr>
              <a:t>E</a:t>
            </a:r>
            <a:r>
              <a:rPr lang="en-US" altLang="en-US" b="1" baseline="-25000">
                <a:sym typeface="Symbol" panose="05050102010706020507" pitchFamily="18" charset="2"/>
              </a:rPr>
              <a:t>1</a:t>
            </a:r>
            <a:r>
              <a:rPr lang="en-US" altLang="en-US">
                <a:sym typeface="Symbol" panose="05050102010706020507" pitchFamily="18" charset="2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    at max of  bump in </a:t>
            </a:r>
            <a:r>
              <a:rPr lang="en-US" altLang="en-US" b="1">
                <a:sym typeface="Symbol" panose="05050102010706020507" pitchFamily="18" charset="2"/>
              </a:rPr>
              <a:t>V´(r)</a:t>
            </a:r>
            <a:r>
              <a:rPr lang="en-US" altLang="en-US">
                <a:sym typeface="Symbol" panose="05050102010706020507" pitchFamily="18" charset="2"/>
              </a:rPr>
              <a:t>: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    Conservation of energy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      </a:t>
            </a:r>
            <a:r>
              <a:rPr lang="en-US" altLang="en-US" b="1">
                <a:sym typeface="Times New Roman" panose="02020603050405020304" pitchFamily="18" charset="0"/>
              </a:rPr>
              <a:t>E - </a:t>
            </a:r>
            <a:r>
              <a:rPr lang="en-US" altLang="en-US" b="1">
                <a:sym typeface="Symbol" panose="05050102010706020507" pitchFamily="18" charset="2"/>
              </a:rPr>
              <a:t>V´(r</a:t>
            </a:r>
            <a:r>
              <a:rPr lang="en-US" altLang="en-US" b="1" baseline="-25000">
                <a:sym typeface="Symbol" panose="05050102010706020507" pitchFamily="18" charset="2"/>
              </a:rPr>
              <a:t>1</a:t>
            </a:r>
            <a:r>
              <a:rPr lang="en-US" altLang="en-US" b="1">
                <a:sym typeface="Symbol" panose="05050102010706020507" pitchFamily="18" charset="2"/>
              </a:rPr>
              <a:t>)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Times New Roman" panose="02020603050405020304" pitchFamily="18" charset="0"/>
              </a:rPr>
              <a:t>= (½)mr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 = 0</a:t>
            </a:r>
            <a:endParaRPr lang="en-US" altLang="en-US" b="1" baseline="30000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 When the incoming particle reaches</a:t>
            </a:r>
            <a:r>
              <a:rPr lang="en-US" altLang="en-US" b="1">
                <a:sym typeface="Symbol" panose="05050102010706020507" pitchFamily="18" charset="2"/>
              </a:rPr>
              <a:t> r</a:t>
            </a:r>
            <a:r>
              <a:rPr lang="en-US" altLang="en-US" b="1" baseline="-25000">
                <a:sym typeface="Symbol" panose="05050102010706020507" pitchFamily="18" charset="2"/>
              </a:rPr>
              <a:t>1</a:t>
            </a:r>
            <a:r>
              <a:rPr lang="en-US" altLang="en-US">
                <a:sym typeface="Symbol" panose="05050102010706020507" pitchFamily="18" charset="2"/>
              </a:rPr>
              <a:t>, </a:t>
            </a:r>
            <a:r>
              <a:rPr lang="en-US" altLang="en-US" b="1">
                <a:sym typeface="Symbol" panose="05050102010706020507" pitchFamily="18" charset="2"/>
              </a:rPr>
              <a:t>r = 0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 sz="2400" b="1">
                <a:solidFill>
                  <a:srgbClr val="0033CC"/>
                </a:solidFill>
                <a:sym typeface="Symbol" panose="05050102010706020507" pitchFamily="18" charset="2"/>
              </a:rPr>
              <a:t>Previous discussion:</a:t>
            </a:r>
            <a:r>
              <a:rPr lang="en-US" altLang="en-US" sz="2400">
                <a:sym typeface="Symbol" panose="05050102010706020507" pitchFamily="18" charset="2"/>
              </a:rPr>
              <a:t> These are conditions for an </a:t>
            </a:r>
            <a:r>
              <a:rPr lang="en-US" altLang="en-US" sz="2400" b="1" i="1" u="sng">
                <a:solidFill>
                  <a:srgbClr val="FF3300"/>
                </a:solidFill>
                <a:sym typeface="Symbol" panose="05050102010706020507" pitchFamily="18" charset="2"/>
              </a:rPr>
              <a:t>unstable</a:t>
            </a:r>
            <a:r>
              <a:rPr lang="en-US" altLang="en-US" sz="2400" b="1">
                <a:solidFill>
                  <a:srgbClr val="FF3300"/>
                </a:solidFill>
                <a:sym typeface="Symbol" panose="05050102010706020507" pitchFamily="18" charset="2"/>
              </a:rPr>
              <a:t> circular orbit</a:t>
            </a:r>
            <a:r>
              <a:rPr lang="en-US" altLang="en-US" sz="2400">
                <a:sym typeface="Symbol" panose="05050102010706020507" pitchFamily="18" charset="2"/>
              </a:rPr>
              <a:t> at </a:t>
            </a:r>
            <a:r>
              <a:rPr lang="en-US" altLang="en-US" sz="2400" b="1">
                <a:sym typeface="Symbol" panose="05050102010706020507" pitchFamily="18" charset="2"/>
              </a:rPr>
              <a:t>r = r</a:t>
            </a:r>
            <a:r>
              <a:rPr lang="en-US" altLang="en-US" sz="2400" b="1" baseline="-25000">
                <a:sym typeface="Symbol" panose="05050102010706020507" pitchFamily="18" charset="2"/>
              </a:rPr>
              <a:t>1</a:t>
            </a:r>
            <a:r>
              <a:rPr lang="en-US" altLang="en-US" sz="2400">
                <a:sym typeface="Symbol" panose="05050102010706020507" pitchFamily="18" charset="2"/>
              </a:rPr>
              <a:t> 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  <a:r>
              <a:rPr lang="en-US" altLang="en-US" sz="2400">
                <a:sym typeface="Times New Roman" panose="02020603050405020304" pitchFamily="18" charset="0"/>
              </a:rPr>
              <a:t>In the absence of perturbations, the incoming particle is “captured” by the force center &amp; goes into a circular orbit at </a:t>
            </a:r>
            <a:r>
              <a:rPr lang="en-US" altLang="en-US" sz="2400" b="1">
                <a:sym typeface="Symbol" panose="05050102010706020507" pitchFamily="18" charset="2"/>
              </a:rPr>
              <a:t>r = r</a:t>
            </a:r>
            <a:r>
              <a:rPr lang="en-US" altLang="en-US" sz="2400" b="1" baseline="-25000">
                <a:sym typeface="Symbol" panose="05050102010706020507" pitchFamily="18" charset="2"/>
              </a:rPr>
              <a:t>1</a:t>
            </a:r>
            <a:r>
              <a:rPr lang="en-US" altLang="en-US" sz="2400">
                <a:sym typeface="Symbol" panose="05050102010706020507" pitchFamily="18" charset="2"/>
              </a:rPr>
              <a:t> </a:t>
            </a:r>
            <a:r>
              <a:rPr lang="en-US" altLang="en-US" sz="2400" b="1" i="1" u="sng">
                <a:solidFill>
                  <a:srgbClr val="9900CC"/>
                </a:solidFill>
                <a:sym typeface="Symbol" panose="05050102010706020507" pitchFamily="18" charset="2"/>
              </a:rPr>
              <a:t>forever</a:t>
            </a:r>
            <a:r>
              <a:rPr lang="en-US" altLang="en-US" sz="2400">
                <a:sym typeface="Symbol" panose="05050102010706020507" pitchFamily="18" charset="2"/>
              </a:rPr>
              <a:t>!  For </a:t>
            </a:r>
            <a:r>
              <a:rPr lang="en-US" altLang="en-US" sz="2400" b="1">
                <a:sym typeface="Symbol" panose="05050102010706020507" pitchFamily="18" charset="2"/>
              </a:rPr>
              <a:t>s = s</a:t>
            </a:r>
            <a:r>
              <a:rPr lang="en-US" altLang="en-US" sz="2400" b="1" baseline="-25000">
                <a:sym typeface="Symbol" panose="05050102010706020507" pitchFamily="18" charset="2"/>
              </a:rPr>
              <a:t>1</a:t>
            </a:r>
            <a:r>
              <a:rPr lang="en-US" altLang="en-US" sz="2400">
                <a:sym typeface="Symbol" panose="05050102010706020507" pitchFamily="18" charset="2"/>
              </a:rPr>
              <a:t> but </a:t>
            </a:r>
            <a:r>
              <a:rPr lang="en-US" altLang="en-US" sz="2400" b="1">
                <a:sym typeface="Symbol" panose="05050102010706020507" pitchFamily="18" charset="2"/>
              </a:rPr>
              <a:t>E &gt;  E</a:t>
            </a:r>
            <a:r>
              <a:rPr lang="en-US" altLang="en-US" sz="2400" b="1" baseline="-25000">
                <a:sym typeface="Symbol" panose="05050102010706020507" pitchFamily="18" charset="2"/>
              </a:rPr>
              <a:t>1</a:t>
            </a:r>
            <a:r>
              <a:rPr lang="en-US" altLang="en-US" sz="2400">
                <a:sym typeface="Symbol" panose="05050102010706020507" pitchFamily="18" charset="2"/>
              </a:rPr>
              <a:t>, no true circular orbit, but for very small </a:t>
            </a:r>
            <a:r>
              <a:rPr lang="en-US" altLang="en-US" sz="2400" b="1">
                <a:sym typeface="Symbol" panose="05050102010706020507" pitchFamily="18" charset="2"/>
              </a:rPr>
              <a:t>r - r</a:t>
            </a:r>
            <a:r>
              <a:rPr lang="en-US" altLang="en-US" sz="2400" b="1" baseline="-25000">
                <a:sym typeface="Symbol" panose="05050102010706020507" pitchFamily="18" charset="2"/>
              </a:rPr>
              <a:t>1 </a:t>
            </a:r>
            <a:r>
              <a:rPr lang="en-US" altLang="en-US" sz="2400" b="1">
                <a:sym typeface="Symbol" panose="05050102010706020507" pitchFamily="18" charset="2"/>
              </a:rPr>
              <a:t></a:t>
            </a:r>
            <a:r>
              <a:rPr lang="en-US" altLang="en-US" sz="2400">
                <a:sym typeface="Symbol" panose="05050102010706020507" pitchFamily="18" charset="2"/>
              </a:rPr>
              <a:t> the particle spends a </a:t>
            </a:r>
            <a:r>
              <a:rPr lang="en-US" altLang="en-US" sz="2400" b="1" u="sng">
                <a:solidFill>
                  <a:srgbClr val="006600"/>
                </a:solidFill>
                <a:sym typeface="Symbol" panose="05050102010706020507" pitchFamily="18" charset="2"/>
              </a:rPr>
              <a:t>long time</a:t>
            </a:r>
            <a:r>
              <a:rPr lang="en-US" altLang="en-US" sz="2400">
                <a:sym typeface="Symbol" panose="05050102010706020507" pitchFamily="18" charset="2"/>
              </a:rPr>
              <a:t> at </a:t>
            </a:r>
            <a:r>
              <a:rPr lang="en-US" altLang="en-US" sz="2400" b="1">
                <a:sym typeface="Symbol" panose="05050102010706020507" pitchFamily="18" charset="2"/>
              </a:rPr>
              <a:t>r </a:t>
            </a:r>
            <a:r>
              <a:rPr lang="en-US" altLang="en-US" sz="2400">
                <a:sym typeface="Symbol" panose="05050102010706020507" pitchFamily="18" charset="2"/>
              </a:rPr>
              <a:t>near </a:t>
            </a:r>
            <a:r>
              <a:rPr lang="en-US" altLang="en-US" sz="2400" b="1">
                <a:sym typeface="Symbol" panose="05050102010706020507" pitchFamily="18" charset="2"/>
              </a:rPr>
              <a:t>r</a:t>
            </a:r>
            <a:r>
              <a:rPr lang="en-US" altLang="en-US" sz="2400" b="1" baseline="-25000">
                <a:sym typeface="Symbol" panose="05050102010706020507" pitchFamily="18" charset="2"/>
              </a:rPr>
              <a:t>1</a:t>
            </a:r>
            <a:r>
              <a:rPr lang="en-US" altLang="en-US" sz="2400">
                <a:sym typeface="Symbol" panose="05050102010706020507" pitchFamily="18" charset="2"/>
              </a:rPr>
              <a:t>. It may </a:t>
            </a:r>
            <a:r>
              <a:rPr lang="en-US" altLang="en-US" sz="2400" b="1" i="1">
                <a:solidFill>
                  <a:srgbClr val="FF3300"/>
                </a:solidFill>
                <a:sym typeface="Symbol" panose="05050102010706020507" pitchFamily="18" charset="2"/>
              </a:rPr>
              <a:t>orbit or spiral around</a:t>
            </a:r>
            <a:r>
              <a:rPr lang="en-US" altLang="en-US" sz="2400">
                <a:sym typeface="Symbol" panose="05050102010706020507" pitchFamily="18" charset="2"/>
              </a:rPr>
              <a:t> the force center more than once before moving on inward towards it, or perhaps moving back on out towards </a:t>
            </a:r>
            <a:r>
              <a:rPr lang="en-US" altLang="en-US" sz="2400" b="1">
                <a:sym typeface="Symbol" panose="05050102010706020507" pitchFamily="18" charset="2"/>
              </a:rPr>
              <a:t>r </a:t>
            </a:r>
            <a:r>
              <a:rPr lang="en-US" altLang="en-US" sz="2400">
                <a:sym typeface="Symbol" panose="05050102010706020507" pitchFamily="18" charset="2"/>
              </a:rPr>
              <a:t>!</a:t>
            </a:r>
          </a:p>
        </p:txBody>
      </p:sp>
      <p:pic>
        <p:nvPicPr>
          <p:cNvPr id="159747" name="Picture 6" descr="Ch3F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3" y="381000"/>
            <a:ext cx="3519487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8" name="Picture 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88" y="2546350"/>
            <a:ext cx="73025" cy="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9" name="Picture 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3" y="3048000"/>
            <a:ext cx="73025" cy="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457200"/>
            <a:ext cx="10363200" cy="5467350"/>
          </a:xfrm>
        </p:spPr>
        <p:txBody>
          <a:bodyPr/>
          <a:lstStyle/>
          <a:p>
            <a:pPr>
              <a:tabLst>
                <a:tab pos="1600200" algn="l"/>
                <a:tab pos="3551238" algn="l"/>
              </a:tabLst>
            </a:pPr>
            <a:r>
              <a:rPr lang="en-US" altLang="en-US" sz="2600">
                <a:sym typeface="Symbol" panose="05050102010706020507" pitchFamily="18" charset="2"/>
              </a:rPr>
              <a:t>Particle, impact parameter</a:t>
            </a:r>
            <a:r>
              <a:rPr lang="en-US" altLang="en-US" sz="2600" b="1">
                <a:sym typeface="Symbol" panose="05050102010706020507" pitchFamily="18" charset="2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600" b="1">
                <a:sym typeface="Symbol" panose="05050102010706020507" pitchFamily="18" charset="2"/>
              </a:rPr>
              <a:t>    s</a:t>
            </a:r>
            <a:r>
              <a:rPr lang="en-US" altLang="en-US" sz="2600" b="1" baseline="-25000">
                <a:sym typeface="Symbol" panose="05050102010706020507" pitchFamily="18" charset="2"/>
              </a:rPr>
              <a:t>1</a:t>
            </a:r>
            <a:r>
              <a:rPr lang="en-US" altLang="en-US" sz="2600">
                <a:sym typeface="Symbol" panose="05050102010706020507" pitchFamily="18" charset="2"/>
              </a:rPr>
              <a:t>, energy </a:t>
            </a:r>
            <a:r>
              <a:rPr lang="en-US" altLang="en-US" sz="2600" b="1">
                <a:sym typeface="Symbol" panose="05050102010706020507" pitchFamily="18" charset="2"/>
              </a:rPr>
              <a:t>E &gt;  E</a:t>
            </a:r>
            <a:r>
              <a:rPr lang="en-US" altLang="en-US" sz="2600" b="1" baseline="-25000">
                <a:sym typeface="Symbol" panose="05050102010706020507" pitchFamily="18" charset="2"/>
              </a:rPr>
              <a:t>1</a:t>
            </a:r>
            <a:r>
              <a:rPr lang="en-US" altLang="en-US" sz="2600">
                <a:sym typeface="Symbol" panose="05050102010706020507" pitchFamily="18" charset="2"/>
              </a:rPr>
              <a:t>, </a:t>
            </a:r>
            <a:r>
              <a:rPr lang="en-US" altLang="en-US" sz="2600" b="1">
                <a:sym typeface="Symbol" panose="05050102010706020507" pitchFamily="18" charset="2"/>
              </a:rPr>
              <a:t>r</a:t>
            </a:r>
            <a:r>
              <a:rPr lang="en-US" altLang="en-US" sz="2600">
                <a:sym typeface="Symbol" panose="05050102010706020507" pitchFamily="18" charset="2"/>
              </a:rPr>
              <a:t> near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600">
                <a:sym typeface="Symbol" panose="05050102010706020507" pitchFamily="18" charset="2"/>
              </a:rPr>
              <a:t>    the max of  bump in </a:t>
            </a:r>
            <a:r>
              <a:rPr lang="en-US" altLang="en-US" sz="2600" b="1">
                <a:sym typeface="Symbol" panose="05050102010706020507" pitchFamily="18" charset="2"/>
              </a:rPr>
              <a:t>V´(r)</a:t>
            </a:r>
            <a:r>
              <a:rPr lang="en-US" altLang="en-US" sz="2600">
                <a:sym typeface="Symbol" panose="05050102010706020507" pitchFamily="18" charset="2"/>
              </a:rPr>
              <a:t>.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600">
                <a:sym typeface="Symbol" panose="05050102010706020507" pitchFamily="18" charset="2"/>
              </a:rPr>
              <a:t>    </a:t>
            </a:r>
            <a:r>
              <a:rPr lang="en-US" altLang="en-US" sz="2600" b="1" i="1" u="sng">
                <a:solidFill>
                  <a:srgbClr val="FF3300"/>
                </a:solidFill>
                <a:sym typeface="Symbol" panose="05050102010706020507" pitchFamily="18" charset="2"/>
              </a:rPr>
              <a:t>Unstable</a:t>
            </a:r>
            <a:r>
              <a:rPr lang="en-US" altLang="en-US" sz="2600" b="1">
                <a:solidFill>
                  <a:srgbClr val="FF3300"/>
                </a:solidFill>
                <a:sym typeface="Symbol" panose="05050102010706020507" pitchFamily="18" charset="2"/>
              </a:rPr>
              <a:t> circular orbit</a:t>
            </a:r>
            <a:r>
              <a:rPr lang="en-US" altLang="en-US" sz="2600">
                <a:sym typeface="Symbol" panose="05050102010706020507" pitchFamily="18" charset="2"/>
              </a:rPr>
              <a:t> at 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600" b="1">
                <a:sym typeface="Symbol" panose="05050102010706020507" pitchFamily="18" charset="2"/>
              </a:rPr>
              <a:t>    r = r</a:t>
            </a:r>
            <a:r>
              <a:rPr lang="en-US" altLang="en-US" sz="2600" b="1" baseline="-25000">
                <a:sym typeface="Symbol" panose="05050102010706020507" pitchFamily="18" charset="2"/>
              </a:rPr>
              <a:t>1</a:t>
            </a:r>
            <a:r>
              <a:rPr lang="en-US" altLang="en-US" sz="2600">
                <a:sym typeface="Symbol" panose="05050102010706020507" pitchFamily="18" charset="2"/>
              </a:rPr>
              <a:t> </a:t>
            </a:r>
            <a:r>
              <a:rPr lang="en-US" altLang="en-US" sz="2600" b="1">
                <a:sym typeface="Times New Roman" panose="02020603050405020304" pitchFamily="18" charset="0"/>
              </a:rPr>
              <a:t> </a:t>
            </a:r>
            <a:r>
              <a:rPr lang="en-US" altLang="en-US" sz="2600">
                <a:sym typeface="Symbol" panose="05050102010706020507" pitchFamily="18" charset="2"/>
              </a:rPr>
              <a:t>No circular orbit for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600">
                <a:sym typeface="Symbol" panose="05050102010706020507" pitchFamily="18" charset="2"/>
              </a:rPr>
              <a:t>    very small </a:t>
            </a:r>
            <a:r>
              <a:rPr lang="en-US" altLang="en-US" sz="2600" b="1">
                <a:sym typeface="Symbol" panose="05050102010706020507" pitchFamily="18" charset="2"/>
              </a:rPr>
              <a:t>r - r</a:t>
            </a:r>
            <a:r>
              <a:rPr lang="en-US" altLang="en-US" sz="2600" b="1" baseline="-25000">
                <a:sym typeface="Symbol" panose="05050102010706020507" pitchFamily="18" charset="2"/>
              </a:rPr>
              <a:t>1 </a:t>
            </a:r>
            <a:r>
              <a:rPr lang="en-US" altLang="en-US" sz="2600" b="1">
                <a:sym typeface="Symbol" panose="05050102010706020507" pitchFamily="18" charset="2"/>
              </a:rPr>
              <a:t></a:t>
            </a:r>
            <a:r>
              <a:rPr lang="en-US" altLang="en-US" sz="2600">
                <a:sym typeface="Symbol" panose="05050102010706020507" pitchFamily="18" charset="2"/>
              </a:rPr>
              <a:t> The</a:t>
            </a:r>
            <a:r>
              <a:rPr lang="en-US" altLang="en-US" sz="2600" b="1">
                <a:sym typeface="Symbol" panose="05050102010706020507" pitchFamily="18" charset="2"/>
              </a:rPr>
              <a:t> </a:t>
            </a:r>
            <a:r>
              <a:rPr lang="en-US" altLang="en-US" sz="2600">
                <a:sym typeface="Symbol" panose="05050102010706020507" pitchFamily="18" charset="2"/>
              </a:rPr>
              <a:t>particle may </a:t>
            </a:r>
            <a:r>
              <a:rPr lang="en-US" altLang="en-US" sz="2600" b="1" i="1">
                <a:solidFill>
                  <a:srgbClr val="0033CC"/>
                </a:solidFill>
                <a:sym typeface="Symbol" panose="05050102010706020507" pitchFamily="18" charset="2"/>
              </a:rPr>
              <a:t>orbit or spiral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600" b="1" i="1">
                <a:solidFill>
                  <a:srgbClr val="0033CC"/>
                </a:solidFill>
                <a:sym typeface="Symbol" panose="05050102010706020507" pitchFamily="18" charset="2"/>
              </a:rPr>
              <a:t>    around</a:t>
            </a:r>
            <a:r>
              <a:rPr lang="en-US" altLang="en-US" sz="2600">
                <a:sym typeface="Symbol" panose="05050102010706020507" pitchFamily="18" charset="2"/>
              </a:rPr>
              <a:t> the center. The angular dependence of the motion is given by cons. of angular momentum: </a:t>
            </a:r>
            <a:r>
              <a:rPr lang="en-US" altLang="en-US" sz="2600" b="1">
                <a:sym typeface="MT Extra" panose="05050102010205020202" pitchFamily="18" charset="2"/>
              </a:rPr>
              <a:t> </a:t>
            </a:r>
            <a:r>
              <a:rPr lang="en-US" altLang="en-US" sz="2600" b="1">
                <a:sym typeface="Symbol" panose="05050102010706020507" pitchFamily="18" charset="2"/>
              </a:rPr>
              <a:t>= </a:t>
            </a:r>
            <a:r>
              <a:rPr lang="en-US" altLang="en-US" sz="2600" b="1">
                <a:sym typeface="Times New Roman" panose="02020603050405020304" pitchFamily="18" charset="0"/>
              </a:rPr>
              <a:t>mr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l-GR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600" b="1">
                <a:sym typeface="Times New Roman" panose="02020603050405020304" pitchFamily="18" charset="0"/>
              </a:rPr>
              <a:t> </a:t>
            </a:r>
            <a:r>
              <a:rPr lang="en-US" altLang="en-US" sz="2600" b="1">
                <a:sym typeface="Symbol" panose="05050102010706020507" pitchFamily="18" charset="2"/>
              </a:rPr>
              <a:t>=</a:t>
            </a:r>
            <a:r>
              <a:rPr lang="en-US" altLang="en-US" sz="2600">
                <a:sym typeface="Symbol" panose="05050102010706020507" pitchFamily="18" charset="2"/>
              </a:rPr>
              <a:t> const  for    </a:t>
            </a:r>
            <a:r>
              <a:rPr lang="en-US" altLang="en-US" sz="2600" b="1">
                <a:sym typeface="Symbol" panose="05050102010706020507" pitchFamily="18" charset="2"/>
              </a:rPr>
              <a:t>r  r</a:t>
            </a:r>
            <a:r>
              <a:rPr lang="en-US" altLang="en-US" sz="2600" b="1" baseline="-25000">
                <a:sym typeface="Symbol" panose="05050102010706020507" pitchFamily="18" charset="2"/>
              </a:rPr>
              <a:t>1</a:t>
            </a:r>
            <a:r>
              <a:rPr lang="en-US" altLang="en-US" sz="2600">
                <a:sym typeface="Symbol" panose="05050102010706020507" pitchFamily="18" charset="2"/>
              </a:rPr>
              <a:t>, </a:t>
            </a:r>
            <a:r>
              <a:rPr lang="el-GR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600" b="1">
                <a:sym typeface="Times New Roman" panose="02020603050405020304" pitchFamily="18" charset="0"/>
              </a:rPr>
              <a:t> = [</a:t>
            </a:r>
            <a:r>
              <a:rPr lang="en-US" altLang="en-US" sz="2600" b="1">
                <a:sym typeface="MT Extra" panose="05050102010205020202" pitchFamily="18" charset="2"/>
              </a:rPr>
              <a:t>/</a:t>
            </a:r>
            <a:r>
              <a:rPr lang="en-US" altLang="en-US" sz="2600" b="1">
                <a:sym typeface="Times New Roman" panose="02020603050405020304" pitchFamily="18" charset="0"/>
              </a:rPr>
              <a:t>m(r</a:t>
            </a:r>
            <a:r>
              <a:rPr lang="en-US" altLang="en-US" sz="2600" b="1" baseline="-25000">
                <a:sym typeface="Times New Roman" panose="02020603050405020304" pitchFamily="18" charset="0"/>
              </a:rPr>
              <a:t>1</a:t>
            </a:r>
            <a:r>
              <a:rPr lang="en-US" altLang="en-US" sz="2600" b="1">
                <a:sym typeface="Times New Roman" panose="02020603050405020304" pitchFamily="18" charset="0"/>
              </a:rPr>
              <a:t>)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Times New Roman" panose="02020603050405020304" pitchFamily="18" charset="0"/>
              </a:rPr>
              <a:t>]. </a:t>
            </a:r>
            <a:r>
              <a:rPr lang="en-US" altLang="en-US" sz="2600">
                <a:sym typeface="Times New Roman" panose="02020603050405020304" pitchFamily="18" charset="0"/>
              </a:rPr>
              <a:t>Use </a:t>
            </a:r>
            <a:r>
              <a:rPr lang="en-US" altLang="en-US" sz="2600" b="1">
                <a:sym typeface="MT Extra" panose="05050102010205020202" pitchFamily="18" charset="2"/>
              </a:rPr>
              <a:t></a:t>
            </a:r>
            <a:r>
              <a:rPr lang="en-US" altLang="en-US" sz="2600">
                <a:sym typeface="MT Extra" panose="05050102010205020202" pitchFamily="18" charset="2"/>
              </a:rPr>
              <a:t> </a:t>
            </a:r>
            <a:r>
              <a:rPr lang="en-US" altLang="en-US" sz="2600" b="1">
                <a:sym typeface="Symbol" panose="05050102010706020507" pitchFamily="18" charset="2"/>
              </a:rPr>
              <a:t> = s(</a:t>
            </a:r>
            <a:r>
              <a:rPr lang="en-US" altLang="en-US" sz="2600" b="1">
                <a:sym typeface="Times New Roman" panose="02020603050405020304" pitchFamily="18" charset="0"/>
              </a:rPr>
              <a:t>2mE)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½</a:t>
            </a:r>
            <a:endParaRPr lang="en-US" altLang="en-US" sz="2600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Symbol" panose="05050102010706020507" pitchFamily="18" charset="2"/>
              </a:rPr>
              <a:t>	</a:t>
            </a:r>
            <a:r>
              <a:rPr lang="en-US" altLang="en-US">
                <a:sym typeface="Times New Roman" panose="02020603050405020304" pitchFamily="18" charset="0"/>
              </a:rPr>
              <a:t> 	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= [s</a:t>
            </a:r>
            <a:r>
              <a:rPr lang="en-US" altLang="en-US" b="1" baseline="-25000">
                <a:sym typeface="Times New Roman" panose="02020603050405020304" pitchFamily="18" charset="0"/>
              </a:rPr>
              <a:t>1</a:t>
            </a:r>
            <a:r>
              <a:rPr lang="en-US" altLang="en-US" b="1">
                <a:sym typeface="Times New Roman" panose="02020603050405020304" pitchFamily="18" charset="0"/>
              </a:rPr>
              <a:t>/(r</a:t>
            </a:r>
            <a:r>
              <a:rPr lang="en-US" altLang="en-US" b="1" baseline="-25000">
                <a:sym typeface="Times New Roman" panose="02020603050405020304" pitchFamily="18" charset="0"/>
              </a:rPr>
              <a:t>1</a:t>
            </a:r>
            <a:r>
              <a:rPr lang="en-US" altLang="en-US" b="1">
                <a:sym typeface="Times New Roman" panose="02020603050405020304" pitchFamily="18" charset="0"/>
              </a:rPr>
              <a:t>)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]</a:t>
            </a:r>
            <a:r>
              <a:rPr lang="en-US" altLang="en-US" b="1">
                <a:sym typeface="Symbol" panose="05050102010706020507" pitchFamily="18" charset="2"/>
              </a:rPr>
              <a:t>(</a:t>
            </a:r>
            <a:r>
              <a:rPr lang="en-US" altLang="en-US" b="1">
                <a:sym typeface="Times New Roman" panose="02020603050405020304" pitchFamily="18" charset="0"/>
              </a:rPr>
              <a:t>2E/m)</a:t>
            </a:r>
            <a:r>
              <a:rPr lang="en-US" altLang="en-US" b="1" baseline="30000">
                <a:sym typeface="Times New Roman" panose="02020603050405020304" pitchFamily="18" charset="0"/>
              </a:rPr>
              <a:t>½</a:t>
            </a:r>
            <a:r>
              <a:rPr lang="en-US" altLang="en-US">
                <a:sym typeface="Times New Roman" panose="02020603050405020304" pitchFamily="18" charset="0"/>
              </a:rPr>
              <a:t>. </a:t>
            </a:r>
            <a:endParaRPr lang="en-US" altLang="en-US" b="1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600" b="1">
                <a:sym typeface="Symbol" panose="05050102010706020507" pitchFamily="18" charset="2"/>
              </a:rPr>
              <a:t> </a:t>
            </a:r>
            <a:r>
              <a:rPr lang="en-US" altLang="en-US" sz="2600">
                <a:sym typeface="Symbol" panose="05050102010706020507" pitchFamily="18" charset="2"/>
              </a:rPr>
              <a:t>In the time for the particle to get through the region of the bump, the angular velocity may carry the particle through angles   &gt; </a:t>
            </a:r>
            <a:r>
              <a:rPr lang="en-US" altLang="en-US" sz="2600" b="1">
                <a:sym typeface="Times New Roman" panose="02020603050405020304" pitchFamily="18" charset="0"/>
              </a:rPr>
              <a:t>2</a:t>
            </a:r>
            <a:r>
              <a:rPr lang="el-GR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π</a:t>
            </a:r>
            <a:r>
              <a:rPr lang="en-US" altLang="en-US" sz="2600">
                <a:sym typeface="Symbol" panose="05050102010706020507" pitchFamily="18" charset="2"/>
              </a:rPr>
              <a:t>  </a:t>
            </a:r>
            <a:r>
              <a:rPr lang="en-US" altLang="en-US" sz="2600" b="1" i="1" u="sng">
                <a:solidFill>
                  <a:srgbClr val="FF3300"/>
                </a:solidFill>
                <a:sym typeface="Symbol" panose="05050102010706020507" pitchFamily="18" charset="2"/>
              </a:rPr>
              <a:t>Orbiting or spiraling scattering</a:t>
            </a:r>
            <a:r>
              <a:rPr lang="en-US" altLang="en-US" sz="2600" u="sng">
                <a:solidFill>
                  <a:srgbClr val="FF3300"/>
                </a:solidFill>
                <a:sym typeface="Symbol" panose="05050102010706020507" pitchFamily="18" charset="2"/>
              </a:rPr>
              <a:t>.</a:t>
            </a:r>
          </a:p>
        </p:txBody>
      </p:sp>
      <p:pic>
        <p:nvPicPr>
          <p:cNvPr id="160771" name="Picture 6" descr="Ch3F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925" y="304800"/>
            <a:ext cx="3519488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2" name="Picture 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3" y="3765550"/>
            <a:ext cx="92075" cy="5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3" name="Picture 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3" y="4135438"/>
            <a:ext cx="92075" cy="5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4" name="Picture 9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3" y="4648200"/>
            <a:ext cx="92075" cy="5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476250"/>
            <a:ext cx="10058400" cy="6381750"/>
          </a:xfrm>
        </p:spPr>
        <p:txBody>
          <a:bodyPr/>
          <a:lstStyle/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As </a:t>
            </a:r>
            <a:r>
              <a:rPr lang="en-US" altLang="en-US" b="1">
                <a:sym typeface="Symbol" panose="05050102010706020507" pitchFamily="18" charset="2"/>
              </a:rPr>
              <a:t>s &gt; s</a:t>
            </a:r>
            <a:r>
              <a:rPr lang="en-US" altLang="en-US" b="1" baseline="-25000">
                <a:sym typeface="Symbol" panose="05050102010706020507" pitchFamily="18" charset="2"/>
              </a:rPr>
              <a:t>1</a:t>
            </a:r>
            <a:r>
              <a:rPr lang="en-US" altLang="en-US">
                <a:sym typeface="Symbol" panose="05050102010706020507" pitchFamily="18" charset="2"/>
              </a:rPr>
              <a:t>, the bump in </a:t>
            </a:r>
            <a:r>
              <a:rPr lang="en-US" altLang="en-US" b="1">
                <a:sym typeface="Symbol" panose="05050102010706020507" pitchFamily="18" charset="2"/>
              </a:rPr>
              <a:t>V´(r)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    flattens out. At some </a:t>
            </a:r>
            <a:r>
              <a:rPr lang="en-US" altLang="en-US" b="1">
                <a:sym typeface="Symbol" panose="05050102010706020507" pitchFamily="18" charset="2"/>
              </a:rPr>
              <a:t>s = s</a:t>
            </a:r>
            <a:r>
              <a:rPr lang="en-US" altLang="en-US" b="1" baseline="-25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 :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Symbol" panose="05050102010706020507" pitchFamily="18" charset="2"/>
              </a:rPr>
              <a:t>    V´</a:t>
            </a:r>
            <a:r>
              <a:rPr lang="en-US" altLang="en-US">
                <a:sym typeface="Symbol" panose="05050102010706020507" pitchFamily="18" charset="2"/>
              </a:rPr>
              <a:t> has an inflection point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    at energy </a:t>
            </a:r>
            <a:r>
              <a:rPr lang="en-US" altLang="en-US" b="1">
                <a:sym typeface="Symbol" panose="05050102010706020507" pitchFamily="18" charset="2"/>
              </a:rPr>
              <a:t>E</a:t>
            </a:r>
            <a:r>
              <a:rPr lang="en-US" altLang="en-US" b="1" baseline="-25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.  For </a:t>
            </a:r>
            <a:r>
              <a:rPr lang="en-US" altLang="en-US" b="1">
                <a:sym typeface="Symbol" panose="05050102010706020507" pitchFamily="18" charset="2"/>
              </a:rPr>
              <a:t>E &gt; E</a:t>
            </a:r>
            <a:r>
              <a:rPr lang="en-US" altLang="en-US" b="1" baseline="-25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   </a:t>
            </a: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no longer have orbiting.</a:t>
            </a:r>
            <a:r>
              <a:rPr lang="en-US" altLang="en-US">
                <a:sym typeface="Symbol" panose="05050102010706020507" pitchFamily="18" charset="2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   But the combined effects of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Symbol" panose="05050102010706020507" pitchFamily="18" charset="2"/>
              </a:rPr>
              <a:t>   V(r)</a:t>
            </a:r>
            <a:r>
              <a:rPr lang="en-US" altLang="en-US">
                <a:sym typeface="Symbol" panose="05050102010706020507" pitchFamily="18" charset="2"/>
              </a:rPr>
              <a:t> &amp; the barrier </a:t>
            </a:r>
            <a:r>
              <a:rPr lang="en-US" altLang="en-US" b="1">
                <a:sym typeface="Symbol" panose="05050102010706020507" pitchFamily="18" charset="2"/>
              </a:rPr>
              <a:t>(</a:t>
            </a:r>
            <a:r>
              <a:rPr lang="en-US" altLang="en-US" b="1">
                <a:sym typeface="Times New Roman" panose="02020603050405020304" pitchFamily="18" charset="0"/>
              </a:rPr>
              <a:t>½)[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</a:t>
            </a:r>
            <a:r>
              <a:rPr lang="en-US" altLang="en-US" b="1">
                <a:sym typeface="Times New Roman" panose="02020603050405020304" pitchFamily="18" charset="0"/>
              </a:rPr>
              <a:t>(mr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)]</a:t>
            </a:r>
            <a:r>
              <a:rPr lang="en-US" altLang="en-US">
                <a:sym typeface="Times New Roman" panose="02020603050405020304" pitchFamily="18" charset="0"/>
              </a:rPr>
              <a:t> can still lead to a scattering angle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= 0</a:t>
            </a:r>
            <a:r>
              <a:rPr lang="en-US" altLang="en-US">
                <a:sym typeface="Times New Roman" panose="02020603050405020304" pitchFamily="18" charset="0"/>
              </a:rPr>
              <a:t> for some </a:t>
            </a:r>
            <a:r>
              <a:rPr lang="en-US" altLang="en-US" b="1">
                <a:sym typeface="Times New Roman" panose="02020603050405020304" pitchFamily="18" charset="0"/>
              </a:rPr>
              <a:t>s.</a:t>
            </a:r>
            <a:r>
              <a:rPr lang="en-US" altLang="en-US">
                <a:sym typeface="Times New Roman" panose="02020603050405020304" pitchFamily="18" charset="0"/>
              </a:rPr>
              <a:t> 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Large </a:t>
            </a:r>
            <a:r>
              <a:rPr lang="en-US" altLang="en-US" b="1">
                <a:sym typeface="Times New Roman" panose="02020603050405020304" pitchFamily="18" charset="0"/>
              </a:rPr>
              <a:t>E</a:t>
            </a:r>
            <a:r>
              <a:rPr lang="en-US" altLang="en-US">
                <a:sym typeface="Times New Roman" panose="02020603050405020304" pitchFamily="18" charset="0"/>
              </a:rPr>
              <a:t> &amp; small </a:t>
            </a:r>
            <a:r>
              <a:rPr lang="en-US" altLang="en-US" b="1">
                <a:sym typeface="Times New Roman" panose="02020603050405020304" pitchFamily="18" charset="0"/>
              </a:rPr>
              <a:t>s</a:t>
            </a:r>
            <a:r>
              <a:rPr lang="en-US" altLang="en-US">
                <a:sym typeface="Times New Roman" panose="02020603050405020304" pitchFamily="18" charset="0"/>
              </a:rPr>
              <a:t>: The scattering is dominated by the </a:t>
            </a:r>
            <a:r>
              <a:rPr lang="en-US" altLang="en-US" b="1">
                <a:sym typeface="Symbol" panose="05050102010706020507" pitchFamily="18" charset="2"/>
              </a:rPr>
              <a:t>(</a:t>
            </a:r>
            <a:r>
              <a:rPr lang="en-US" altLang="en-US" b="1">
                <a:sym typeface="Times New Roman" panose="02020603050405020304" pitchFamily="18" charset="0"/>
              </a:rPr>
              <a:t>½)[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</a:t>
            </a:r>
            <a:r>
              <a:rPr lang="en-US" altLang="en-US" b="1">
                <a:sym typeface="Times New Roman" panose="02020603050405020304" pitchFamily="18" charset="0"/>
              </a:rPr>
              <a:t>(mr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)]</a:t>
            </a:r>
            <a:r>
              <a:rPr lang="en-US" altLang="en-US">
                <a:sym typeface="Times New Roman" panose="02020603050405020304" pitchFamily="18" charset="0"/>
              </a:rPr>
              <a:t> part &amp; thus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 </a:t>
            </a:r>
            <a:r>
              <a:rPr lang="en-US" altLang="en-US">
                <a:sym typeface="Symbol" panose="05050102010706020507" pitchFamily="18" charset="2"/>
              </a:rPr>
              <a:t>is qualitatively similar to the Rutherford results.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>
              <a:sym typeface="Symbol" panose="05050102010706020507" pitchFamily="18" charset="2"/>
            </a:endParaRPr>
          </a:p>
        </p:txBody>
      </p:sp>
      <p:pic>
        <p:nvPicPr>
          <p:cNvPr id="161795" name="Picture 6" descr="Ch3F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38" y="457200"/>
            <a:ext cx="3940175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609600"/>
            <a:ext cx="10363200" cy="6096000"/>
          </a:xfrm>
        </p:spPr>
        <p:txBody>
          <a:bodyPr/>
          <a:lstStyle/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Symbol" panose="05050102010706020507" pitchFamily="18" charset="2"/>
              </a:rPr>
              <a:t>Just saw: For a </a:t>
            </a: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general Central Force</a:t>
            </a:r>
            <a:r>
              <a:rPr lang="en-US" altLang="en-US">
                <a:sym typeface="Symbol" panose="05050102010706020507" pitchFamily="18" charset="2"/>
              </a:rPr>
              <a:t>, can have the scattering angle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(s) &gt;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π</a:t>
            </a:r>
            <a:r>
              <a:rPr lang="en-US" altLang="en-US">
                <a:sym typeface="Times New Roman" panose="02020603050405020304" pitchFamily="18" charset="0"/>
              </a:rPr>
              <a:t>.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But: the </a:t>
            </a:r>
            <a:r>
              <a:rPr lang="en-US" altLang="en-US" b="1">
                <a:solidFill>
                  <a:srgbClr val="0033CC"/>
                </a:solidFill>
                <a:sym typeface="Symbol" panose="05050102010706020507" pitchFamily="18" charset="2"/>
              </a:rPr>
              <a:t>observed angle</a:t>
            </a:r>
            <a:r>
              <a:rPr lang="en-US" altLang="en-US">
                <a:sym typeface="Symbol" panose="05050102010706020507" pitchFamily="18" charset="2"/>
              </a:rPr>
              <a:t> is always  </a:t>
            </a:r>
            <a:r>
              <a:rPr lang="en-US" altLang="en-US" b="1">
                <a:sym typeface="Symbol" panose="05050102010706020507" pitchFamily="18" charset="2"/>
              </a:rPr>
              <a:t>0 &lt;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(s) &lt;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π</a:t>
            </a:r>
            <a:r>
              <a:rPr lang="en-US" altLang="en-US">
                <a:sym typeface="Times New Roman" panose="02020603050405020304" pitchFamily="18" charset="0"/>
              </a:rPr>
              <a:t>!  </a:t>
            </a:r>
            <a:r>
              <a:rPr lang="en-US" altLang="en-US" sz="2400">
                <a:sym typeface="Symbol" panose="05050102010706020507" pitchFamily="18" charset="2"/>
              </a:rPr>
              <a:t>So: A change of notation!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Symbol" panose="05050102010706020507" pitchFamily="18" charset="2"/>
              </a:rPr>
              <a:t>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>
                <a:sym typeface="Times New Roman" panose="02020603050405020304" pitchFamily="18" charset="0"/>
              </a:rPr>
              <a:t>Introduce the </a:t>
            </a:r>
            <a:r>
              <a:rPr lang="en-US" altLang="en-US" b="1" i="1">
                <a:solidFill>
                  <a:srgbClr val="9900CC"/>
                </a:solidFill>
                <a:sym typeface="Times New Roman" panose="02020603050405020304" pitchFamily="18" charset="0"/>
              </a:rPr>
              <a:t>deflection angle</a:t>
            </a:r>
            <a:r>
              <a:rPr lang="en-US" altLang="en-US">
                <a:sym typeface="Times New Roman" panose="02020603050405020304" pitchFamily="18" charset="0"/>
              </a:rPr>
              <a:t>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Φ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</a:t>
            </a:r>
            <a:r>
              <a:rPr lang="en-US" altLang="en-US">
                <a:sym typeface="Symbol" panose="05050102010706020507" pitchFamily="18" charset="2"/>
              </a:rPr>
              <a:t> angle </a:t>
            </a:r>
            <a:r>
              <a:rPr lang="en-US" altLang="en-US" b="1" i="1" u="sng">
                <a:solidFill>
                  <a:srgbClr val="0033CC"/>
                </a:solidFill>
                <a:sym typeface="Symbol" panose="05050102010706020507" pitchFamily="18" charset="2"/>
              </a:rPr>
              <a:t>calculated </a:t>
            </a:r>
            <a:r>
              <a:rPr lang="en-US" altLang="en-US">
                <a:sym typeface="Symbol" panose="05050102010706020507" pitchFamily="18" charset="2"/>
              </a:rPr>
              <a:t>from previous the formulas for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(s):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        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Φ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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π</a:t>
            </a:r>
            <a:r>
              <a:rPr lang="en-US" altLang="en-US" b="1">
                <a:sym typeface="Times New Roman" panose="02020603050405020304" pitchFamily="18" charset="0"/>
              </a:rPr>
              <a:t> - 2</a:t>
            </a:r>
            <a:r>
              <a:rPr lang="en-US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∫</a:t>
            </a:r>
            <a:r>
              <a:rPr lang="en-US" altLang="en-US" b="1">
                <a:sym typeface="Times New Roman" panose="02020603050405020304" pitchFamily="18" charset="0"/>
              </a:rPr>
              <a:t>dr(s</a:t>
            </a:r>
            <a:r>
              <a:rPr lang="en-US" altLang="en-US" b="1">
                <a:sym typeface="MT Extra" panose="05050102010205020202" pitchFamily="18" charset="2"/>
              </a:rPr>
              <a:t>/</a:t>
            </a:r>
            <a:r>
              <a:rPr lang="en-US" altLang="en-US" b="1">
                <a:sym typeface="Times New Roman" panose="02020603050405020304" pitchFamily="18" charset="0"/>
              </a:rPr>
              <a:t>r)[r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{1- </a:t>
            </a:r>
            <a:r>
              <a:rPr lang="en-US" altLang="en-US" b="1">
                <a:sym typeface="Symbol" panose="05050102010706020507" pitchFamily="18" charset="2"/>
              </a:rPr>
              <a:t>V(r)/</a:t>
            </a:r>
            <a:r>
              <a:rPr lang="en-US" altLang="en-US" b="1">
                <a:sym typeface="Times New Roman" panose="02020603050405020304" pitchFamily="18" charset="0"/>
              </a:rPr>
              <a:t>E}</a:t>
            </a:r>
            <a:r>
              <a:rPr lang="en-US" altLang="en-US" b="1">
                <a:sym typeface="Symbol" panose="05050102010706020507" pitchFamily="18" charset="2"/>
              </a:rPr>
              <a:t> -</a:t>
            </a:r>
            <a:r>
              <a:rPr lang="en-US" altLang="en-US" b="1">
                <a:sym typeface="MT Extra" panose="05050102010205020202" pitchFamily="18" charset="2"/>
              </a:rPr>
              <a:t> </a:t>
            </a:r>
            <a:r>
              <a:rPr lang="en-US" altLang="en-US" b="1">
                <a:sym typeface="Times New Roman" panose="02020603050405020304" pitchFamily="18" charset="0"/>
              </a:rPr>
              <a:t>s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]</a:t>
            </a:r>
            <a:r>
              <a:rPr lang="en-US" altLang="en-US" b="1" baseline="30000">
                <a:sym typeface="Times New Roman" panose="02020603050405020304" pitchFamily="18" charset="0"/>
              </a:rPr>
              <a:t>-½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</a:t>
            </a:r>
            <a:r>
              <a:rPr lang="en-US" altLang="en-US">
                <a:sym typeface="Times New Roman" panose="02020603050405020304" pitchFamily="18" charset="0"/>
              </a:rPr>
              <a:t>Use the symbol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>
                <a:sym typeface="Times New Roman" panose="02020603050405020304" pitchFamily="18" charset="0"/>
              </a:rPr>
              <a:t> for the </a:t>
            </a:r>
            <a:r>
              <a:rPr lang="en-US" altLang="en-US" b="1" i="1" u="sng">
                <a:solidFill>
                  <a:srgbClr val="FF3300"/>
                </a:solidFill>
                <a:sym typeface="Times New Roman" panose="02020603050405020304" pitchFamily="18" charset="0"/>
              </a:rPr>
              <a:t>observed </a:t>
            </a:r>
            <a:r>
              <a:rPr lang="en-US" altLang="en-US" b="1" i="1">
                <a:solidFill>
                  <a:srgbClr val="FF3300"/>
                </a:solidFill>
                <a:sym typeface="Times New Roman" panose="02020603050405020304" pitchFamily="18" charset="0"/>
              </a:rPr>
              <a:t>scattering angle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Have the relation: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= </a:t>
            </a:r>
            <a:r>
              <a:rPr lang="en-US" altLang="en-US" b="1">
                <a:sym typeface="Symbol" panose="05050102010706020507" pitchFamily="18" charset="2"/>
              </a:rPr>
              <a:t>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Φ</a:t>
            </a:r>
            <a:r>
              <a:rPr lang="en-US" altLang="en-US" b="1">
                <a:sym typeface="Times New Roman" panose="02020603050405020304" pitchFamily="18" charset="0"/>
              </a:rPr>
              <a:t> - 2m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π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sz="2400">
                <a:sym typeface="Times New Roman" panose="02020603050405020304" pitchFamily="18" charset="0"/>
              </a:rPr>
              <a:t>(</a:t>
            </a:r>
            <a:r>
              <a:rPr lang="en-US" altLang="en-US" sz="2400" b="1">
                <a:sym typeface="Times New Roman" panose="02020603050405020304" pitchFamily="18" charset="0"/>
              </a:rPr>
              <a:t>m =</a:t>
            </a:r>
            <a:r>
              <a:rPr lang="en-US" altLang="en-US" sz="2400">
                <a:sym typeface="Times New Roman" panose="02020603050405020304" pitchFamily="18" charset="0"/>
              </a:rPr>
              <a:t> integer </a:t>
            </a:r>
            <a:r>
              <a:rPr lang="en-US" altLang="en-US" sz="2400" b="1">
                <a:sym typeface="Times New Roman" panose="02020603050405020304" pitchFamily="18" charset="0"/>
              </a:rPr>
              <a:t>&gt; 0</a:t>
            </a:r>
            <a:r>
              <a:rPr lang="en-US" altLang="en-US" sz="2400">
                <a:sym typeface="Times New Roman" panose="02020603050405020304" pitchFamily="18" charset="0"/>
              </a:rPr>
              <a:t>)</a:t>
            </a:r>
          </a:p>
          <a:p>
            <a:pPr lvl="1"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Sign (</a:t>
            </a:r>
            <a:r>
              <a:rPr lang="en-US" altLang="en-US" b="1">
                <a:sym typeface="Symbol" panose="05050102010706020507" pitchFamily="18" charset="2"/>
              </a:rPr>
              <a:t> </a:t>
            </a:r>
            <a:r>
              <a:rPr lang="en-US" altLang="en-US">
                <a:sym typeface="Symbol" panose="05050102010706020507" pitchFamily="18" charset="2"/>
              </a:rPr>
              <a:t>) &amp; value of </a:t>
            </a:r>
            <a:r>
              <a:rPr lang="en-US" altLang="en-US" b="1">
                <a:sym typeface="Symbol" panose="05050102010706020507" pitchFamily="18" charset="2"/>
              </a:rPr>
              <a:t>m</a:t>
            </a:r>
            <a:r>
              <a:rPr lang="en-US" altLang="en-US">
                <a:sym typeface="Symbol" panose="05050102010706020507" pitchFamily="18" charset="2"/>
              </a:rPr>
              <a:t> is chosen </a:t>
            </a:r>
            <a:r>
              <a:rPr lang="en-US" altLang="en-US">
                <a:sym typeface="Times New Roman" panose="02020603050405020304" pitchFamily="18" charset="0"/>
              </a:rPr>
              <a:t>so the observed angle </a:t>
            </a:r>
          </a:p>
          <a:p>
            <a:pPr lvl="1"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0 &lt;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&lt;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π</a:t>
            </a:r>
            <a:r>
              <a:rPr lang="en-US" altLang="en-US" b="1">
                <a:sym typeface="Times New Roman" panose="02020603050405020304" pitchFamily="18" charset="0"/>
              </a:rPr>
              <a:t> .</a:t>
            </a:r>
            <a:r>
              <a:rPr lang="en-US" altLang="en-US">
                <a:sym typeface="Times New Roman" panose="02020603050405020304" pitchFamily="18" charset="0"/>
              </a:rPr>
              <a:t>  </a:t>
            </a:r>
            <a:r>
              <a:rPr lang="en-US" altLang="en-US">
                <a:sym typeface="Symbol" panose="05050102010706020507" pitchFamily="18" charset="2"/>
              </a:rPr>
              <a:t> Sum in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σ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) = </a:t>
            </a:r>
            <a:r>
              <a:rPr lang="en-US" altLang="en-US" b="1">
                <a:cs typeface="Times New Roman" panose="02020603050405020304" pitchFamily="18" charset="0"/>
                <a:sym typeface="Symbol" panose="05050102010706020507" pitchFamily="18" charset="2"/>
              </a:rPr>
              <a:t>∑</a:t>
            </a:r>
            <a:r>
              <a:rPr lang="en-US" altLang="en-US" b="1" baseline="-25000">
                <a:sym typeface="Times New Roman" panose="02020603050405020304" pitchFamily="18" charset="0"/>
              </a:rPr>
              <a:t>i</a:t>
            </a:r>
            <a:r>
              <a:rPr lang="en-US" altLang="en-US" b="1">
                <a:sym typeface="Times New Roman" panose="02020603050405020304" pitchFamily="18" charset="0"/>
              </a:rPr>
              <a:t>(s</a:t>
            </a:r>
            <a:r>
              <a:rPr lang="en-US" altLang="en-US" b="1" baseline="-25000">
                <a:sym typeface="Times New Roman" panose="02020603050405020304" pitchFamily="18" charset="0"/>
              </a:rPr>
              <a:t>i</a:t>
            </a:r>
            <a:r>
              <a:rPr lang="en-US" altLang="en-US" b="1">
                <a:sym typeface="Times New Roman" panose="02020603050405020304" pitchFamily="18" charset="0"/>
              </a:rPr>
              <a:t>/</a:t>
            </a:r>
            <a:r>
              <a:rPr lang="en-US" altLang="en-US" b="1">
                <a:sym typeface="Symbol" panose="05050102010706020507" pitchFamily="18" charset="2"/>
              </a:rPr>
              <a:t>sin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) (|ds</a:t>
            </a:r>
            <a:r>
              <a:rPr lang="en-US" altLang="en-US">
                <a:sym typeface="Times New Roman" panose="02020603050405020304" pitchFamily="18" charset="0"/>
              </a:rPr>
              <a:t>/</a:t>
            </a:r>
            <a:r>
              <a:rPr lang="en-US" altLang="en-US" b="1">
                <a:sym typeface="Times New Roman" panose="02020603050405020304" pitchFamily="18" charset="0"/>
              </a:rPr>
              <a:t>d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|</a:t>
            </a:r>
            <a:r>
              <a:rPr lang="en-US" altLang="en-US" b="1" baseline="-25000">
                <a:sym typeface="Times New Roman" panose="02020603050405020304" pitchFamily="18" charset="0"/>
              </a:rPr>
              <a:t>i</a:t>
            </a:r>
            <a:r>
              <a:rPr lang="en-US" altLang="en-US" b="1">
                <a:sym typeface="Times New Roman" panose="02020603050405020304" pitchFamily="18" charset="0"/>
              </a:rPr>
              <a:t>)</a:t>
            </a:r>
          </a:p>
          <a:p>
            <a:pPr lvl="1"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covers all values of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Φ</a:t>
            </a:r>
            <a:r>
              <a:rPr lang="en-US" altLang="en-US">
                <a:sym typeface="Times New Roman" panose="02020603050405020304" pitchFamily="18" charset="0"/>
              </a:rPr>
              <a:t> leading to the same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>
                <a:sym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4413" y="457200"/>
            <a:ext cx="7772400" cy="5619750"/>
          </a:xfrm>
        </p:spPr>
        <p:txBody>
          <a:bodyPr/>
          <a:lstStyle/>
          <a:p>
            <a:pPr algn="ctr"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Φ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  <a:r>
              <a:rPr lang="en-US" altLang="en-US" sz="2400" b="1">
                <a:sym typeface="Symbol" panose="05050102010706020507" pitchFamily="18" charset="2"/>
              </a:rPr>
              <a:t>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π</a:t>
            </a:r>
            <a:r>
              <a:rPr lang="en-US" altLang="en-US" sz="2400" b="1">
                <a:sym typeface="Times New Roman" panose="02020603050405020304" pitchFamily="18" charset="0"/>
              </a:rPr>
              <a:t> - 2</a:t>
            </a:r>
            <a:r>
              <a:rPr lang="en-US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∫</a:t>
            </a:r>
            <a:r>
              <a:rPr lang="en-US" altLang="en-US" sz="2400" b="1">
                <a:sym typeface="Times New Roman" panose="02020603050405020304" pitchFamily="18" charset="0"/>
              </a:rPr>
              <a:t>dr(s</a:t>
            </a:r>
            <a:r>
              <a:rPr lang="en-US" altLang="en-US" sz="2400" b="1">
                <a:sym typeface="MT Extra" panose="05050102010205020202" pitchFamily="18" charset="2"/>
              </a:rPr>
              <a:t>/</a:t>
            </a:r>
            <a:r>
              <a:rPr lang="en-US" altLang="en-US" sz="2400" b="1">
                <a:sym typeface="Times New Roman" panose="02020603050405020304" pitchFamily="18" charset="0"/>
              </a:rPr>
              <a:t>r)[r</a:t>
            </a:r>
            <a:r>
              <a:rPr lang="en-US" altLang="en-US" sz="24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400" b="1">
                <a:sym typeface="Times New Roman" panose="02020603050405020304" pitchFamily="18" charset="0"/>
              </a:rPr>
              <a:t>{1- </a:t>
            </a:r>
            <a:r>
              <a:rPr lang="en-US" altLang="en-US" sz="2400" b="1">
                <a:sym typeface="Symbol" panose="05050102010706020507" pitchFamily="18" charset="2"/>
              </a:rPr>
              <a:t>V(r)/</a:t>
            </a:r>
            <a:r>
              <a:rPr lang="en-US" altLang="en-US" sz="2400" b="1">
                <a:sym typeface="Times New Roman" panose="02020603050405020304" pitchFamily="18" charset="0"/>
              </a:rPr>
              <a:t>E}</a:t>
            </a:r>
            <a:r>
              <a:rPr lang="en-US" altLang="en-US" sz="2400" b="1">
                <a:sym typeface="Symbol" panose="05050102010706020507" pitchFamily="18" charset="2"/>
              </a:rPr>
              <a:t> -</a:t>
            </a:r>
            <a:r>
              <a:rPr lang="en-US" altLang="en-US" sz="2400" b="1">
                <a:sym typeface="MT Extra" panose="05050102010205020202" pitchFamily="18" charset="2"/>
              </a:rPr>
              <a:t> </a:t>
            </a:r>
            <a:r>
              <a:rPr lang="en-US" altLang="en-US" sz="2400" b="1">
                <a:sym typeface="Times New Roman" panose="02020603050405020304" pitchFamily="18" charset="0"/>
              </a:rPr>
              <a:t>s</a:t>
            </a:r>
            <a:r>
              <a:rPr lang="en-US" altLang="en-US" sz="24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400" b="1">
                <a:sym typeface="Times New Roman" panose="02020603050405020304" pitchFamily="18" charset="0"/>
              </a:rPr>
              <a:t>]</a:t>
            </a:r>
            <a:r>
              <a:rPr lang="en-US" altLang="en-US" sz="2400" b="1" baseline="30000">
                <a:sym typeface="Times New Roman" panose="02020603050405020304" pitchFamily="18" charset="0"/>
              </a:rPr>
              <a:t>-½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   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400">
                <a:sym typeface="Times New Roman" panose="02020603050405020304" pitchFamily="18" charset="0"/>
              </a:rPr>
              <a:t> </a:t>
            </a:r>
            <a:r>
              <a:rPr lang="en-US" altLang="en-US" sz="2400" b="1">
                <a:sym typeface="Symbol" panose="05050102010706020507" pitchFamily="18" charset="2"/>
              </a:rPr>
              <a:t></a:t>
            </a:r>
            <a:r>
              <a:rPr lang="en-US" altLang="en-US" sz="2400">
                <a:sym typeface="Times New Roman" panose="02020603050405020304" pitchFamily="18" charset="0"/>
              </a:rPr>
              <a:t> </a:t>
            </a:r>
            <a:r>
              <a:rPr lang="en-US" altLang="en-US" sz="2400" b="1" i="1" u="sng">
                <a:solidFill>
                  <a:srgbClr val="FF3300"/>
                </a:solidFill>
                <a:sym typeface="Times New Roman" panose="02020603050405020304" pitchFamily="18" charset="0"/>
              </a:rPr>
              <a:t>observed </a:t>
            </a:r>
            <a:r>
              <a:rPr lang="en-US" altLang="en-US" sz="2400" b="1" i="1">
                <a:solidFill>
                  <a:srgbClr val="FF3300"/>
                </a:solidFill>
                <a:sym typeface="Times New Roman" panose="02020603050405020304" pitchFamily="18" charset="0"/>
              </a:rPr>
              <a:t> angle</a:t>
            </a:r>
            <a:r>
              <a:rPr lang="en-US" altLang="en-US" sz="2400" b="1" i="1">
                <a:sym typeface="Times New Roman" panose="02020603050405020304" pitchFamily="18" charset="0"/>
              </a:rPr>
              <a:t> </a:t>
            </a:r>
            <a:r>
              <a:rPr lang="en-US" altLang="en-US" sz="2400" b="1">
                <a:sym typeface="Times New Roman" panose="02020603050405020304" pitchFamily="18" charset="0"/>
              </a:rPr>
              <a:t>= </a:t>
            </a:r>
            <a:r>
              <a:rPr lang="en-US" altLang="en-US" sz="2400" b="1">
                <a:sym typeface="Symbol" panose="05050102010706020507" pitchFamily="18" charset="2"/>
              </a:rPr>
              <a:t>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Φ</a:t>
            </a:r>
            <a:r>
              <a:rPr lang="en-US" altLang="en-US" sz="2400" b="1">
                <a:sym typeface="Times New Roman" panose="02020603050405020304" pitchFamily="18" charset="0"/>
              </a:rPr>
              <a:t> - 2m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π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  <a:r>
              <a:rPr lang="en-US" altLang="en-US" sz="2000">
                <a:sym typeface="Times New Roman" panose="02020603050405020304" pitchFamily="18" charset="0"/>
              </a:rPr>
              <a:t>(</a:t>
            </a:r>
            <a:r>
              <a:rPr lang="en-US" altLang="en-US" sz="2000" b="1">
                <a:sym typeface="Times New Roman" panose="02020603050405020304" pitchFamily="18" charset="0"/>
              </a:rPr>
              <a:t>m &gt; 0</a:t>
            </a:r>
            <a:r>
              <a:rPr lang="en-US" altLang="en-US" sz="2000">
                <a:sym typeface="Times New Roman" panose="02020603050405020304" pitchFamily="18" charset="0"/>
              </a:rPr>
              <a:t>)</a:t>
            </a:r>
          </a:p>
          <a:p>
            <a:pPr>
              <a:tabLst>
                <a:tab pos="1600200" algn="l"/>
                <a:tab pos="3551238" algn="l"/>
              </a:tabLst>
            </a:pPr>
            <a:r>
              <a:rPr lang="el-GR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Φ</a:t>
            </a:r>
            <a:r>
              <a:rPr lang="en-US" altLang="en-US" sz="2600">
                <a:sym typeface="Times New Roman" panose="02020603050405020304" pitchFamily="18" charset="0"/>
              </a:rPr>
              <a:t> vs. </a:t>
            </a:r>
            <a:r>
              <a:rPr lang="en-US" altLang="en-US" sz="2600" b="1">
                <a:sym typeface="Times New Roman" panose="02020603050405020304" pitchFamily="18" charset="0"/>
              </a:rPr>
              <a:t>s</a:t>
            </a:r>
            <a:r>
              <a:rPr lang="en-US" altLang="en-US" sz="2600">
                <a:sym typeface="Times New Roman" panose="02020603050405020304" pitchFamily="18" charset="0"/>
              </a:rPr>
              <a:t>:  For </a:t>
            </a:r>
            <a:r>
              <a:rPr lang="en-US" altLang="en-US" sz="2600" b="1">
                <a:sym typeface="Times New Roman" panose="02020603050405020304" pitchFamily="18" charset="0"/>
              </a:rPr>
              <a:t>E = E</a:t>
            </a:r>
            <a:r>
              <a:rPr lang="en-US" altLang="en-US" sz="2600" b="1" baseline="-25000">
                <a:sym typeface="Times New Roman" panose="02020603050405020304" pitchFamily="18" charset="0"/>
              </a:rPr>
              <a:t>1</a:t>
            </a:r>
            <a:r>
              <a:rPr lang="en-US" altLang="en-US" sz="2600">
                <a:sym typeface="Times New Roman" panose="02020603050405020304" pitchFamily="18" charset="0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600">
                <a:sym typeface="Times New Roman" panose="02020603050405020304" pitchFamily="18" charset="0"/>
              </a:rPr>
              <a:t>               &amp; </a:t>
            </a:r>
            <a:r>
              <a:rPr lang="en-US" altLang="en-US" sz="2600" b="1">
                <a:sym typeface="Times New Roman" panose="02020603050405020304" pitchFamily="18" charset="0"/>
              </a:rPr>
              <a:t>E = E</a:t>
            </a:r>
            <a:r>
              <a:rPr lang="en-US" altLang="en-US" sz="2600" b="1" baseline="-25000">
                <a:sym typeface="Times New Roman" panose="02020603050405020304" pitchFamily="18" charset="0"/>
              </a:rPr>
              <a:t>2</a:t>
            </a:r>
            <a:r>
              <a:rPr lang="en-US" altLang="en-US" sz="2400">
                <a:sym typeface="Times New Roman" panose="02020603050405020304" pitchFamily="18" charset="0"/>
              </a:rPr>
              <a:t>  </a:t>
            </a:r>
            <a:r>
              <a:rPr lang="en-US" altLang="en-US" sz="3600" b="1">
                <a:solidFill>
                  <a:srgbClr val="9900CC"/>
                </a:solidFill>
                <a:sym typeface="Symbol" panose="05050102010706020507" pitchFamily="18" charset="2"/>
              </a:rPr>
              <a:t>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sz="2600">
                <a:sym typeface="Times New Roman" panose="02020603050405020304" pitchFamily="18" charset="0"/>
              </a:rPr>
              <a:t>  in </a:t>
            </a:r>
            <a:r>
              <a:rPr lang="en-US" altLang="en-US" sz="2600" b="1">
                <a:sym typeface="Symbol" panose="05050102010706020507" pitchFamily="18" charset="2"/>
              </a:rPr>
              <a:t>V´(r)</a:t>
            </a:r>
            <a:r>
              <a:rPr lang="en-US" altLang="en-US" sz="2600">
                <a:sym typeface="Symbol" panose="05050102010706020507" pitchFamily="18" charset="2"/>
              </a:rPr>
              <a:t> curves  in</a:t>
            </a:r>
            <a:r>
              <a:rPr lang="en-US" altLang="en-US" sz="2400">
                <a:sym typeface="Symbol" panose="05050102010706020507" pitchFamily="18" charset="2"/>
              </a:rPr>
              <a:t> </a:t>
            </a:r>
            <a:r>
              <a:rPr lang="en-US" altLang="en-US" b="1">
                <a:solidFill>
                  <a:srgbClr val="9900CC"/>
                </a:solidFill>
                <a:sym typeface="Symbol" panose="05050102010706020507" pitchFamily="18" charset="2"/>
              </a:rPr>
              <a:t></a:t>
            </a:r>
            <a:endParaRPr lang="en-US" altLang="en-US" sz="2400" b="1">
              <a:solidFill>
                <a:srgbClr val="9900CC"/>
              </a:solidFill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endParaRPr lang="en-US" altLang="en-US" b="1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3551238" algn="l"/>
              </a:tabLst>
            </a:pPr>
            <a:r>
              <a:rPr lang="en-US" altLang="en-US" b="1">
                <a:sym typeface="Symbol" panose="05050102010706020507" pitchFamily="18" charset="2"/>
              </a:rPr>
              <a:t>				</a:t>
            </a:r>
          </a:p>
        </p:txBody>
      </p:sp>
      <p:sp>
        <p:nvSpPr>
          <p:cNvPr id="163843" name="Text Box 6"/>
          <p:cNvSpPr txBox="1">
            <a:spLocks noChangeArrowheads="1"/>
          </p:cNvSpPr>
          <p:nvPr/>
        </p:nvSpPr>
        <p:spPr bwMode="auto">
          <a:xfrm>
            <a:off x="6096000" y="3505200"/>
            <a:ext cx="5256213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ym typeface="Symbol" panose="05050102010706020507" pitchFamily="18" charset="2"/>
              </a:rPr>
              <a:t>E = E</a:t>
            </a:r>
            <a:r>
              <a:rPr lang="en-US" altLang="en-US" sz="2400" b="1" baseline="-25000">
                <a:sym typeface="Symbol" panose="05050102010706020507" pitchFamily="18" charset="2"/>
              </a:rPr>
              <a:t>1</a:t>
            </a:r>
            <a:r>
              <a:rPr lang="en-US" altLang="en-US" sz="2400">
                <a:sym typeface="Times New Roman" panose="02020603050405020304" pitchFamily="18" charset="0"/>
              </a:rPr>
              <a:t>: </a:t>
            </a:r>
            <a:r>
              <a:rPr lang="en-US" altLang="en-US" sz="2000">
                <a:sym typeface="Times New Roman" panose="02020603050405020304" pitchFamily="18" charset="0"/>
              </a:rPr>
              <a:t>We’ve seen the orbiting</a:t>
            </a:r>
            <a:r>
              <a:rPr lang="en-US" altLang="en-US" sz="2000">
                <a:sym typeface="Symbol" panose="05050102010706020507" pitchFamily="18" charset="2"/>
              </a:rPr>
              <a:t>. </a:t>
            </a:r>
          </a:p>
          <a:p>
            <a:r>
              <a:rPr lang="en-US" altLang="en-US" sz="2000">
                <a:sym typeface="Symbol" panose="05050102010706020507" pitchFamily="18" charset="2"/>
              </a:rPr>
              <a:t>Shows up as singularity the in </a:t>
            </a:r>
            <a:r>
              <a:rPr lang="el-GR" altLang="en-US" sz="2000" b="1">
                <a:sym typeface="Times New Roman" panose="02020603050405020304" pitchFamily="18" charset="0"/>
              </a:rPr>
              <a:t>Φ</a:t>
            </a:r>
            <a:r>
              <a:rPr lang="en-US" altLang="en-US" sz="2000">
                <a:sym typeface="Symbol" panose="05050102010706020507" pitchFamily="18" charset="2"/>
              </a:rPr>
              <a:t> vs. </a:t>
            </a:r>
            <a:r>
              <a:rPr lang="en-US" altLang="en-US" sz="2000" b="1">
                <a:sym typeface="Symbol" panose="05050102010706020507" pitchFamily="18" charset="2"/>
              </a:rPr>
              <a:t>s</a:t>
            </a:r>
            <a:r>
              <a:rPr lang="en-US" altLang="en-US" sz="2000">
                <a:sym typeface="Symbol" panose="05050102010706020507" pitchFamily="18" charset="2"/>
              </a:rPr>
              <a:t> curve.</a:t>
            </a:r>
            <a:r>
              <a:rPr lang="en-US" altLang="en-US" sz="2400">
                <a:sym typeface="Symbol" panose="05050102010706020507" pitchFamily="18" charset="2"/>
              </a:rPr>
              <a:t> </a:t>
            </a:r>
            <a:r>
              <a:rPr lang="en-US" altLang="en-US" sz="2400" b="1">
                <a:sym typeface="Symbol" panose="05050102010706020507" pitchFamily="18" charset="2"/>
              </a:rPr>
              <a:t>E = E</a:t>
            </a:r>
            <a:r>
              <a:rPr lang="en-US" altLang="en-US" sz="2400" b="1" baseline="-25000">
                <a:sym typeface="Symbol" panose="05050102010706020507" pitchFamily="18" charset="2"/>
              </a:rPr>
              <a:t>2 </a:t>
            </a:r>
            <a:r>
              <a:rPr lang="en-US" altLang="en-US" sz="2400" b="1">
                <a:sym typeface="Symbol" panose="05050102010706020507" pitchFamily="18" charset="2"/>
              </a:rPr>
              <a:t>&gt; E</a:t>
            </a:r>
            <a:r>
              <a:rPr lang="en-US" altLang="en-US" sz="2400" b="1" baseline="-25000">
                <a:sym typeface="Symbol" panose="05050102010706020507" pitchFamily="18" charset="2"/>
              </a:rPr>
              <a:t>1</a:t>
            </a:r>
            <a:r>
              <a:rPr lang="en-US" altLang="en-US" sz="2400">
                <a:sym typeface="Symbol" panose="05050102010706020507" pitchFamily="18" charset="2"/>
              </a:rPr>
              <a:t>: </a:t>
            </a:r>
            <a:r>
              <a:rPr lang="en-US" altLang="en-US" sz="2000">
                <a:sym typeface="Symbol" panose="05050102010706020507" pitchFamily="18" charset="2"/>
              </a:rPr>
              <a:t>No orbiting. “Rainbow effect” at</a:t>
            </a:r>
            <a:r>
              <a:rPr lang="en-US" altLang="en-US" sz="2400">
                <a:sym typeface="Symbol" panose="05050102010706020507" pitchFamily="18" charset="2"/>
              </a:rPr>
              <a:t> </a:t>
            </a:r>
            <a:r>
              <a:rPr lang="el-GR" altLang="en-US" sz="2400" b="1">
                <a:sym typeface="Times New Roman" panose="02020603050405020304" pitchFamily="18" charset="0"/>
              </a:rPr>
              <a:t>Θ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  <a:r>
              <a:rPr lang="en-US" altLang="en-US" sz="2400" b="1">
                <a:sym typeface="Symbol" panose="05050102010706020507" pitchFamily="18" charset="2"/>
              </a:rPr>
              <a:t>= -</a:t>
            </a:r>
            <a:r>
              <a:rPr lang="el-GR" altLang="en-US" sz="2400" b="1">
                <a:sym typeface="Times New Roman" panose="02020603050405020304" pitchFamily="18" charset="0"/>
              </a:rPr>
              <a:t>Φ</a:t>
            </a:r>
            <a:r>
              <a:rPr lang="en-US" altLang="en-US" sz="2400" b="1">
                <a:sym typeface="Symbol" panose="05050102010706020507" pitchFamily="18" charset="2"/>
              </a:rPr>
              <a:t>´</a:t>
            </a:r>
            <a:r>
              <a:rPr lang="en-US" altLang="en-US" sz="2400">
                <a:sym typeface="Symbol" panose="05050102010706020507" pitchFamily="18" charset="2"/>
              </a:rPr>
              <a:t> </a:t>
            </a:r>
          </a:p>
          <a:p>
            <a:r>
              <a:rPr lang="en-US" altLang="en-US" sz="2000">
                <a:sym typeface="Symbol" panose="05050102010706020507" pitchFamily="18" charset="2"/>
              </a:rPr>
              <a:t>(min of curve).</a:t>
            </a:r>
            <a:r>
              <a:rPr lang="en-US" altLang="en-US" sz="2400">
                <a:sym typeface="Symbol" panose="05050102010706020507" pitchFamily="18" charset="2"/>
              </a:rPr>
              <a:t> </a:t>
            </a:r>
            <a:r>
              <a:rPr lang="en-US" altLang="en-US" sz="2400" b="1">
                <a:sym typeface="Symbol" panose="05050102010706020507" pitchFamily="18" charset="2"/>
              </a:rPr>
              <a:t>s = s</a:t>
            </a:r>
            <a:r>
              <a:rPr lang="en-US" altLang="en-US" sz="2400" b="1" baseline="-25000">
                <a:sym typeface="Symbol" panose="05050102010706020507" pitchFamily="18" charset="2"/>
              </a:rPr>
              <a:t>3</a:t>
            </a:r>
            <a:r>
              <a:rPr lang="en-US" altLang="en-US" sz="2400">
                <a:sym typeface="Symbol" panose="05050102010706020507" pitchFamily="18" charset="2"/>
              </a:rPr>
              <a:t>: </a:t>
            </a:r>
            <a:r>
              <a:rPr lang="el-GR" altLang="en-US" sz="2400" b="1">
                <a:sym typeface="Times New Roman" panose="02020603050405020304" pitchFamily="18" charset="0"/>
              </a:rPr>
              <a:t>Θ</a:t>
            </a:r>
            <a:r>
              <a:rPr lang="en-US" altLang="en-US" sz="2400" b="1">
                <a:sym typeface="Symbol" panose="05050102010706020507" pitchFamily="18" charset="2"/>
              </a:rPr>
              <a:t> = </a:t>
            </a:r>
            <a:r>
              <a:rPr lang="el-GR" altLang="en-US" sz="2400" b="1">
                <a:sym typeface="Times New Roman" panose="02020603050405020304" pitchFamily="18" charset="0"/>
              </a:rPr>
              <a:t>Φ</a:t>
            </a:r>
            <a:r>
              <a:rPr lang="en-US" altLang="en-US" sz="2400" b="1">
                <a:sym typeface="Symbol" panose="05050102010706020507" pitchFamily="18" charset="2"/>
              </a:rPr>
              <a:t> = 0 </a:t>
            </a:r>
            <a:r>
              <a:rPr lang="en-US" altLang="en-US" sz="2400" b="1">
                <a:sym typeface="Times New Roman" panose="02020603050405020304" pitchFamily="18" charset="0"/>
              </a:rPr>
              <a:t>    </a:t>
            </a:r>
          </a:p>
          <a:p>
            <a:r>
              <a:rPr lang="en-US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  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σ</a:t>
            </a:r>
            <a:r>
              <a:rPr lang="en-US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sz="2400" b="1">
                <a:sym typeface="Symbol" panose="05050102010706020507" pitchFamily="18" charset="2"/>
              </a:rPr>
              <a:t>)</a:t>
            </a:r>
            <a:r>
              <a:rPr lang="en-US" altLang="en-US" sz="2400" b="1">
                <a:sym typeface="Times New Roman" panose="02020603050405020304" pitchFamily="18" charset="0"/>
              </a:rPr>
              <a:t> = </a:t>
            </a:r>
            <a:r>
              <a:rPr lang="en-US" altLang="en-US" sz="2400" b="1">
                <a:sym typeface="Symbol" panose="05050102010706020507" pitchFamily="18" charset="2"/>
              </a:rPr>
              <a:t>(s/</a:t>
            </a:r>
            <a:r>
              <a:rPr lang="en-US" altLang="en-US" sz="2400" b="1">
                <a:sym typeface="Times New Roman" panose="02020603050405020304" pitchFamily="18" charset="0"/>
              </a:rPr>
              <a:t>sin </a:t>
            </a:r>
            <a:r>
              <a:rPr lang="el-GR" altLang="en-US" sz="2400" b="1">
                <a:sym typeface="Times New Roman" panose="02020603050405020304" pitchFamily="18" charset="0"/>
              </a:rPr>
              <a:t>Θ</a:t>
            </a:r>
            <a:r>
              <a:rPr lang="en-US" altLang="en-US" sz="2400" b="1">
                <a:sym typeface="Symbol" panose="05050102010706020507" pitchFamily="18" charset="2"/>
              </a:rPr>
              <a:t>) (|ds|/|d</a:t>
            </a:r>
            <a:r>
              <a:rPr lang="el-GR" altLang="en-US" sz="2400" b="1">
                <a:sym typeface="Times New Roman" panose="02020603050405020304" pitchFamily="18" charset="0"/>
              </a:rPr>
              <a:t>Θ</a:t>
            </a:r>
            <a:r>
              <a:rPr lang="en-US" altLang="en-US" sz="2400" b="1">
                <a:sym typeface="Symbol" panose="05050102010706020507" pitchFamily="18" charset="2"/>
              </a:rPr>
              <a:t>|) 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  <a:r>
              <a:rPr lang="en-US" altLang="en-US" sz="2400" b="1">
                <a:sym typeface="Symbol" panose="05050102010706020507" pitchFamily="18" charset="2"/>
              </a:rPr>
              <a:t> </a:t>
            </a:r>
            <a:r>
              <a:rPr lang="en-US" altLang="en-US" sz="2000">
                <a:sym typeface="Times New Roman" panose="02020603050405020304" pitchFamily="18" charset="0"/>
              </a:rPr>
              <a:t>Also can happen</a:t>
            </a:r>
            <a:r>
              <a:rPr lang="en-US" altLang="en-US" sz="2000" b="1">
                <a:sym typeface="Symbol" panose="05050102010706020507" pitchFamily="18" charset="2"/>
              </a:rPr>
              <a:t> </a:t>
            </a:r>
            <a:r>
              <a:rPr lang="en-US" altLang="en-US" sz="2000">
                <a:sym typeface="Symbol" panose="05050102010706020507" pitchFamily="18" charset="2"/>
              </a:rPr>
              <a:t>for</a:t>
            </a:r>
            <a:r>
              <a:rPr lang="en-US" altLang="en-US" sz="2400">
                <a:sym typeface="Symbol" panose="05050102010706020507" pitchFamily="18" charset="2"/>
              </a:rPr>
              <a:t> </a:t>
            </a:r>
            <a:r>
              <a:rPr lang="el-GR" altLang="en-US" sz="2400" b="1">
                <a:sym typeface="Times New Roman" panose="02020603050405020304" pitchFamily="18" charset="0"/>
              </a:rPr>
              <a:t>Θ</a:t>
            </a:r>
            <a:r>
              <a:rPr lang="en-US" altLang="en-US" sz="2400" b="1">
                <a:sym typeface="Symbol" panose="05050102010706020507" pitchFamily="18" charset="2"/>
              </a:rPr>
              <a:t> = 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π</a:t>
            </a:r>
            <a:r>
              <a:rPr lang="en-US" altLang="en-US" sz="2400" b="1">
                <a:sym typeface="Symbol" panose="05050102010706020507" pitchFamily="18" charset="2"/>
              </a:rPr>
              <a:t>   </a:t>
            </a:r>
            <a:r>
              <a:rPr lang="en-US" altLang="en-US" sz="2000">
                <a:sym typeface="Times New Roman" panose="02020603050405020304" pitchFamily="18" charset="0"/>
              </a:rPr>
              <a:t>“glory scattering”</a:t>
            </a:r>
          </a:p>
        </p:txBody>
      </p:sp>
      <p:pic>
        <p:nvPicPr>
          <p:cNvPr id="163844" name="Picture 8" descr="Ch3F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276600"/>
            <a:ext cx="3940175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5" name="Picture 9" descr="Ch3F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3" y="1371600"/>
            <a:ext cx="4084637" cy="210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228600"/>
            <a:ext cx="9906000" cy="653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2" descr="National_Thank_You_D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3" y="1219200"/>
            <a:ext cx="88614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223838"/>
            <a:ext cx="9601200" cy="652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381000"/>
            <a:ext cx="1021080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3338"/>
            <a:ext cx="9296400" cy="659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3" y="193675"/>
            <a:ext cx="99822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152400"/>
            <a:ext cx="9872663" cy="655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61913"/>
            <a:ext cx="9601200" cy="656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82550"/>
            <a:ext cx="9601200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80963"/>
            <a:ext cx="9677400" cy="654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242888"/>
            <a:ext cx="9525000" cy="648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304800"/>
            <a:ext cx="98933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52400"/>
            <a:ext cx="1006475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38" y="228600"/>
            <a:ext cx="10048875" cy="646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823" y="166688"/>
            <a:ext cx="9525000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228600"/>
            <a:ext cx="9879013" cy="641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8" y="228600"/>
            <a:ext cx="9807575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1593850" y="177800"/>
            <a:ext cx="9782175" cy="1041400"/>
          </a:xfrm>
        </p:spPr>
        <p:txBody>
          <a:bodyPr/>
          <a:lstStyle/>
          <a:p>
            <a:r>
              <a:rPr lang="en-US" altLang="en-US" b="1">
                <a:solidFill>
                  <a:srgbClr val="0033CC"/>
                </a:solidFill>
                <a:sym typeface="Times New Roman" panose="02020603050405020304" pitchFamily="18" charset="0"/>
              </a:rPr>
              <a:t>Reduction to Equivalent 1-Body Problem</a:t>
            </a:r>
            <a:endParaRPr lang="en-US" altLang="en-US"/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493838"/>
            <a:ext cx="10418762" cy="513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220663"/>
            <a:ext cx="9829800" cy="663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304800"/>
            <a:ext cx="9829800" cy="64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381000"/>
            <a:ext cx="9753600" cy="620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25" y="152400"/>
            <a:ext cx="10021888" cy="663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200025"/>
            <a:ext cx="10210800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88" y="381000"/>
            <a:ext cx="9839325" cy="633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457200"/>
            <a:ext cx="9959975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3" y="92075"/>
            <a:ext cx="9829800" cy="653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228600"/>
            <a:ext cx="100584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77788"/>
            <a:ext cx="10058400" cy="647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58738"/>
            <a:ext cx="9677400" cy="674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290513"/>
            <a:ext cx="9525000" cy="633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47638"/>
            <a:ext cx="10058400" cy="648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171450"/>
            <a:ext cx="1005840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304800"/>
            <a:ext cx="9982200" cy="624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195263"/>
            <a:ext cx="9601200" cy="651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228600"/>
            <a:ext cx="9593262" cy="646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71438"/>
            <a:ext cx="9982200" cy="655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228600"/>
            <a:ext cx="9682163" cy="655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381000"/>
            <a:ext cx="10287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276225"/>
            <a:ext cx="9829800" cy="658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3" y="152400"/>
            <a:ext cx="9601200" cy="653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177800"/>
            <a:ext cx="10134600" cy="645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300038"/>
            <a:ext cx="9829800" cy="640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741613" y="304800"/>
            <a:ext cx="7772400" cy="762000"/>
          </a:xfrm>
        </p:spPr>
        <p:txBody>
          <a:bodyPr/>
          <a:lstStyle/>
          <a:p>
            <a:r>
              <a:rPr lang="en-US" altLang="en-US" sz="3200" b="1">
                <a:solidFill>
                  <a:srgbClr val="0033CC"/>
                </a:solidFill>
                <a:sym typeface="Times New Roman" panose="02020603050405020304" pitchFamily="18" charset="0"/>
              </a:rPr>
              <a:t>Kepler Problem: r</a:t>
            </a:r>
            <a:r>
              <a:rPr lang="en-US" altLang="en-US" sz="3200" b="1" baseline="30000">
                <a:solidFill>
                  <a:srgbClr val="0033CC"/>
                </a:solidFill>
                <a:sym typeface="Times New Roman" panose="02020603050405020304" pitchFamily="18" charset="0"/>
              </a:rPr>
              <a:t>-2</a:t>
            </a:r>
            <a:r>
              <a:rPr lang="en-US" altLang="en-US" sz="3200" b="1">
                <a:solidFill>
                  <a:srgbClr val="0033CC"/>
                </a:solidFill>
                <a:sym typeface="Times New Roman" panose="02020603050405020304" pitchFamily="18" charset="0"/>
              </a:rPr>
              <a:t> Force Law</a:t>
            </a:r>
            <a:endParaRPr lang="en-US" altLang="en-US" b="1">
              <a:sym typeface="Times New Roman" panose="02020603050405020304" pitchFamily="18" charset="0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613" y="1371600"/>
            <a:ext cx="8226425" cy="4038600"/>
          </a:xfrm>
        </p:spPr>
        <p:txBody>
          <a:bodyPr/>
          <a:lstStyle/>
          <a:p>
            <a:pPr>
              <a:tabLst>
                <a:tab pos="1600200" algn="l"/>
              </a:tabLst>
            </a:pPr>
            <a:r>
              <a:rPr lang="en-US" altLang="en-US" b="1" u="sng">
                <a:solidFill>
                  <a:srgbClr val="FF3300"/>
                </a:solidFill>
                <a:sym typeface="Times New Roman" panose="02020603050405020304" pitchFamily="18" charset="0"/>
              </a:rPr>
              <a:t>Inverse square law force:</a:t>
            </a: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		</a:t>
            </a:r>
            <a:r>
              <a:rPr lang="en-US" altLang="en-US" b="1">
                <a:sym typeface="Times New Roman" panose="02020603050405020304" pitchFamily="18" charset="0"/>
              </a:rPr>
              <a:t>F(r) = -(k/r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); V(r) = -(k/r) </a:t>
            </a:r>
          </a:p>
          <a:p>
            <a:pPr lvl="1">
              <a:tabLst>
                <a:tab pos="1600200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The </a:t>
            </a:r>
            <a:r>
              <a:rPr lang="en-US" altLang="en-US" b="1" i="1">
                <a:solidFill>
                  <a:srgbClr val="FF3300"/>
                </a:solidFill>
                <a:sym typeface="Times New Roman" panose="02020603050405020304" pitchFamily="18" charset="0"/>
              </a:rPr>
              <a:t>most important</a:t>
            </a:r>
            <a:r>
              <a:rPr lang="en-US" altLang="en-US">
                <a:sym typeface="Times New Roman" panose="02020603050405020304" pitchFamily="18" charset="0"/>
              </a:rPr>
              <a:t> special case of Central Force motion!</a:t>
            </a:r>
          </a:p>
          <a:p>
            <a:pPr>
              <a:tabLst>
                <a:tab pos="1600200" algn="l"/>
              </a:tabLst>
            </a:pPr>
            <a:endParaRPr lang="en-US" altLang="en-US" b="1" u="sng">
              <a:solidFill>
                <a:srgbClr val="0033CC"/>
              </a:solidFill>
              <a:sym typeface="Times New Roman" panose="02020603050405020304" pitchFamily="18" charset="0"/>
            </a:endParaRPr>
          </a:p>
          <a:p>
            <a:pPr>
              <a:tabLst>
                <a:tab pos="1600200" algn="l"/>
              </a:tabLst>
            </a:pPr>
            <a:r>
              <a:rPr lang="en-US" altLang="en-US" b="1" u="sng">
                <a:solidFill>
                  <a:srgbClr val="0033CC"/>
                </a:solidFill>
                <a:sym typeface="Times New Roman" panose="02020603050405020304" pitchFamily="18" charset="0"/>
              </a:rPr>
              <a:t>Special case:</a:t>
            </a:r>
            <a:r>
              <a:rPr lang="en-US" altLang="en-US">
                <a:sym typeface="Times New Roman" panose="02020603050405020304" pitchFamily="18" charset="0"/>
              </a:rPr>
              <a:t> </a:t>
            </a:r>
            <a:r>
              <a:rPr lang="en-US" altLang="en-US" b="1">
                <a:solidFill>
                  <a:srgbClr val="9900CC"/>
                </a:solidFill>
                <a:sym typeface="Times New Roman" panose="02020603050405020304" pitchFamily="18" charset="0"/>
              </a:rPr>
              <a:t>Motion of planets</a:t>
            </a:r>
            <a:r>
              <a:rPr lang="en-US" altLang="en-US">
                <a:sym typeface="Times New Roman" panose="02020603050405020304" pitchFamily="18" charset="0"/>
              </a:rPr>
              <a:t> </a:t>
            </a:r>
            <a:r>
              <a:rPr lang="en-US" altLang="en-US" sz="2000">
                <a:sym typeface="Times New Roman" panose="02020603050405020304" pitchFamily="18" charset="0"/>
              </a:rPr>
              <a:t>(&amp; other objects)</a:t>
            </a:r>
            <a:r>
              <a:rPr lang="en-US" altLang="en-US">
                <a:sym typeface="Times New Roman" panose="02020603050405020304" pitchFamily="18" charset="0"/>
              </a:rPr>
              <a:t> about Sun</a:t>
            </a:r>
            <a:r>
              <a:rPr lang="en-US" altLang="en-US" sz="2000">
                <a:sym typeface="Times New Roman" panose="02020603050405020304" pitchFamily="18" charset="0"/>
              </a:rPr>
              <a:t>. (Also, of course, motion of Moon &amp; artificial satellites about Earth!) </a:t>
            </a: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	      Force = Newton’s Universal Law of Gravitation </a:t>
            </a:r>
          </a:p>
          <a:p>
            <a:pPr lvl="1"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>
                <a:sym typeface="Symbol" panose="05050102010706020507" pitchFamily="18" charset="2"/>
              </a:rPr>
              <a:t>  </a:t>
            </a:r>
            <a:r>
              <a:rPr lang="en-US" altLang="en-US" b="1">
                <a:sym typeface="Times New Roman" panose="02020603050405020304" pitchFamily="18" charset="0"/>
              </a:rPr>
              <a:t>k = GmM</a:t>
            </a:r>
            <a:r>
              <a:rPr lang="en-US" altLang="en-US">
                <a:sym typeface="Times New Roman" panose="02020603050405020304" pitchFamily="18" charset="0"/>
              </a:rPr>
              <a:t>; </a:t>
            </a:r>
            <a:r>
              <a:rPr lang="en-US" altLang="en-US" b="1">
                <a:sym typeface="Times New Roman" panose="02020603050405020304" pitchFamily="18" charset="0"/>
              </a:rPr>
              <a:t>m =</a:t>
            </a:r>
            <a:r>
              <a:rPr lang="en-US" altLang="en-US">
                <a:sym typeface="Times New Roman" panose="02020603050405020304" pitchFamily="18" charset="0"/>
              </a:rPr>
              <a:t> planet mass, </a:t>
            </a:r>
            <a:r>
              <a:rPr lang="en-US" altLang="en-US" b="1">
                <a:sym typeface="Times New Roman" panose="02020603050405020304" pitchFamily="18" charset="0"/>
              </a:rPr>
              <a:t>M =</a:t>
            </a:r>
            <a:r>
              <a:rPr lang="en-US" altLang="en-US">
                <a:sym typeface="Times New Roman" panose="02020603050405020304" pitchFamily="18" charset="0"/>
              </a:rPr>
              <a:t> Sun mass</a:t>
            </a:r>
          </a:p>
          <a:p>
            <a:pPr lvl="1"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		(or </a:t>
            </a:r>
            <a:r>
              <a:rPr lang="en-US" altLang="en-US" b="1">
                <a:sym typeface="Times New Roman" panose="02020603050405020304" pitchFamily="18" charset="0"/>
              </a:rPr>
              <a:t>m =</a:t>
            </a:r>
            <a:r>
              <a:rPr lang="en-US" altLang="en-US">
                <a:sym typeface="Times New Roman" panose="02020603050405020304" pitchFamily="18" charset="0"/>
              </a:rPr>
              <a:t> Moon mass, </a:t>
            </a:r>
            <a:r>
              <a:rPr lang="en-US" altLang="en-US" b="1">
                <a:sym typeface="Times New Roman" panose="02020603050405020304" pitchFamily="18" charset="0"/>
              </a:rPr>
              <a:t>M =</a:t>
            </a:r>
            <a:r>
              <a:rPr lang="en-US" altLang="en-US">
                <a:sym typeface="Times New Roman" panose="02020603050405020304" pitchFamily="18" charset="0"/>
              </a:rPr>
              <a:t> Earth mass)</a:t>
            </a:r>
            <a:endParaRPr lang="en-US" altLang="en-US" b="1" baseline="30000"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6813" y="609600"/>
            <a:ext cx="7772400" cy="4705350"/>
          </a:xfrm>
        </p:spPr>
        <p:txBody>
          <a:bodyPr/>
          <a:lstStyle/>
          <a:p>
            <a:pPr>
              <a:tabLst>
                <a:tab pos="1600200" algn="l"/>
              </a:tabLst>
            </a:pPr>
            <a:r>
              <a:rPr lang="en-US" altLang="en-US" sz="2400">
                <a:sym typeface="Times New Roman" panose="02020603050405020304" pitchFamily="18" charset="0"/>
              </a:rPr>
              <a:t>Relative coordinate problem was solved using reduced mass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μ</a:t>
            </a:r>
            <a:r>
              <a:rPr lang="en-US" altLang="en-US" sz="2400">
                <a:sym typeface="Times New Roman" panose="02020603050405020304" pitchFamily="18" charset="0"/>
              </a:rPr>
              <a:t>: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μ</a:t>
            </a:r>
            <a:r>
              <a:rPr lang="en-US" altLang="en-US" sz="2400" b="1" baseline="30000">
                <a:sym typeface="Times New Roman" panose="02020603050405020304" pitchFamily="18" charset="0"/>
              </a:rPr>
              <a:t>-1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  <a:r>
              <a:rPr lang="en-US" altLang="en-US" sz="2400" b="1">
                <a:sym typeface="Symbol" panose="05050102010706020507" pitchFamily="18" charset="2"/>
              </a:rPr>
              <a:t></a:t>
            </a:r>
            <a:r>
              <a:rPr lang="en-US" altLang="en-US" sz="2400" b="1">
                <a:sym typeface="Times New Roman" panose="02020603050405020304" pitchFamily="18" charset="0"/>
              </a:rPr>
              <a:t> m</a:t>
            </a:r>
            <a:r>
              <a:rPr lang="en-US" altLang="en-US" sz="2400" b="1" baseline="30000">
                <a:sym typeface="Times New Roman" panose="02020603050405020304" pitchFamily="18" charset="0"/>
              </a:rPr>
              <a:t>-1</a:t>
            </a:r>
            <a:r>
              <a:rPr lang="en-US" altLang="en-US" sz="2400" b="1">
                <a:sym typeface="Times New Roman" panose="02020603050405020304" pitchFamily="18" charset="0"/>
              </a:rPr>
              <a:t> + M</a:t>
            </a:r>
            <a:r>
              <a:rPr lang="en-US" altLang="en-US" sz="2400" b="1" baseline="30000">
                <a:sym typeface="Times New Roman" panose="02020603050405020304" pitchFamily="18" charset="0"/>
              </a:rPr>
              <a:t>-1</a:t>
            </a:r>
            <a:r>
              <a:rPr lang="en-US" altLang="en-US" sz="2400" b="1">
                <a:sym typeface="Times New Roman" panose="02020603050405020304" pitchFamily="18" charset="0"/>
              </a:rPr>
              <a:t> = (m</a:t>
            </a:r>
            <a:r>
              <a:rPr lang="en-US" altLang="en-US" sz="2400" b="1" baseline="30000">
                <a:sym typeface="Times New Roman" panose="02020603050405020304" pitchFamily="18" charset="0"/>
              </a:rPr>
              <a:t>-1</a:t>
            </a:r>
            <a:r>
              <a:rPr lang="en-US" altLang="en-US" sz="2400" b="1">
                <a:sym typeface="Times New Roman" panose="02020603050405020304" pitchFamily="18" charset="0"/>
              </a:rPr>
              <a:t>)[1+ mM</a:t>
            </a:r>
            <a:r>
              <a:rPr lang="en-US" altLang="en-US" sz="2400" b="1" baseline="30000">
                <a:sym typeface="Times New Roman" panose="02020603050405020304" pitchFamily="18" charset="0"/>
              </a:rPr>
              <a:t>-1</a:t>
            </a:r>
            <a:r>
              <a:rPr lang="en-US" altLang="en-US" sz="2400" b="1">
                <a:sym typeface="Times New Roman" panose="02020603050405020304" pitchFamily="18" charset="0"/>
              </a:rPr>
              <a:t>]  </a:t>
            </a:r>
            <a:endParaRPr lang="en-US" altLang="en-US" sz="2400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endParaRPr lang="en-US" altLang="en-US" sz="2400" b="1">
              <a:sym typeface="Symbol" panose="05050102010706020507" pitchFamily="18" charset="2"/>
            </a:endParaRPr>
          </a:p>
        </p:txBody>
      </p:sp>
      <p:pic>
        <p:nvPicPr>
          <p:cNvPr id="69635" name="Picture 6" descr="Ch3F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3" y="1522413"/>
            <a:ext cx="6864350" cy="503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613" y="533400"/>
            <a:ext cx="8226425" cy="4705350"/>
          </a:xfrm>
        </p:spPr>
        <p:txBody>
          <a:bodyPr/>
          <a:lstStyle/>
          <a:p>
            <a:pPr algn="ctr">
              <a:buFont typeface="Euphemia" pitchFamily="34" charset="0"/>
              <a:buNone/>
              <a:tabLst>
                <a:tab pos="1600200" algn="l"/>
              </a:tabLst>
            </a:pP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μ</a:t>
            </a:r>
            <a:r>
              <a:rPr lang="en-US" altLang="en-US" b="1" baseline="30000">
                <a:sym typeface="Times New Roman" panose="02020603050405020304" pitchFamily="18" charset="0"/>
              </a:rPr>
              <a:t>-1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</a:t>
            </a:r>
            <a:r>
              <a:rPr lang="en-US" altLang="en-US" b="1">
                <a:sym typeface="Times New Roman" panose="02020603050405020304" pitchFamily="18" charset="0"/>
              </a:rPr>
              <a:t> m</a:t>
            </a:r>
            <a:r>
              <a:rPr lang="en-US" altLang="en-US" b="1" baseline="30000">
                <a:sym typeface="Times New Roman" panose="02020603050405020304" pitchFamily="18" charset="0"/>
              </a:rPr>
              <a:t>-1</a:t>
            </a:r>
            <a:r>
              <a:rPr lang="en-US" altLang="en-US" b="1">
                <a:sym typeface="Times New Roman" panose="02020603050405020304" pitchFamily="18" charset="0"/>
              </a:rPr>
              <a:t> + M</a:t>
            </a:r>
            <a:r>
              <a:rPr lang="en-US" altLang="en-US" b="1" baseline="30000">
                <a:sym typeface="Times New Roman" panose="02020603050405020304" pitchFamily="18" charset="0"/>
              </a:rPr>
              <a:t>-1</a:t>
            </a:r>
            <a:r>
              <a:rPr lang="en-US" altLang="en-US" b="1">
                <a:sym typeface="Times New Roman" panose="02020603050405020304" pitchFamily="18" charset="0"/>
              </a:rPr>
              <a:t> = (m</a:t>
            </a:r>
            <a:r>
              <a:rPr lang="en-US" altLang="en-US" b="1" baseline="30000">
                <a:sym typeface="Times New Roman" panose="02020603050405020304" pitchFamily="18" charset="0"/>
              </a:rPr>
              <a:t>-1</a:t>
            </a:r>
            <a:r>
              <a:rPr lang="en-US" altLang="en-US" b="1">
                <a:sym typeface="Times New Roman" panose="02020603050405020304" pitchFamily="18" charset="0"/>
              </a:rPr>
              <a:t>)[1+ mM</a:t>
            </a:r>
            <a:r>
              <a:rPr lang="en-US" altLang="en-US" b="1" baseline="30000">
                <a:sym typeface="Times New Roman" panose="02020603050405020304" pitchFamily="18" charset="0"/>
              </a:rPr>
              <a:t>-1</a:t>
            </a:r>
            <a:r>
              <a:rPr lang="en-US" altLang="en-US" b="1">
                <a:sym typeface="Times New Roman" panose="02020603050405020304" pitchFamily="18" charset="0"/>
              </a:rPr>
              <a:t>] </a:t>
            </a:r>
          </a:p>
          <a:p>
            <a:pPr>
              <a:tabLst>
                <a:tab pos="1600200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From Table: </a:t>
            </a:r>
            <a:r>
              <a:rPr lang="en-US" altLang="en-US" b="1" i="1" u="sng">
                <a:solidFill>
                  <a:srgbClr val="0033CC"/>
                </a:solidFill>
                <a:sym typeface="Times New Roman" panose="02020603050405020304" pitchFamily="18" charset="0"/>
              </a:rPr>
              <a:t>For all planets</a:t>
            </a: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               </a:t>
            </a:r>
            <a:r>
              <a:rPr lang="en-US" altLang="en-US" b="1">
                <a:sym typeface="Times New Roman" panose="02020603050405020304" pitchFamily="18" charset="0"/>
              </a:rPr>
              <a:t>m &lt; &lt; M </a:t>
            </a:r>
            <a:r>
              <a:rPr lang="en-US" altLang="en-US" b="1">
                <a:sym typeface="Symbol" panose="05050102010706020507" pitchFamily="18" charset="2"/>
              </a:rPr>
              <a:t>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μ</a:t>
            </a:r>
            <a:r>
              <a:rPr lang="en-US" altLang="en-US" b="1" baseline="30000">
                <a:sym typeface="Times New Roman" panose="02020603050405020304" pitchFamily="18" charset="0"/>
              </a:rPr>
              <a:t>-1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</a:t>
            </a:r>
            <a:r>
              <a:rPr lang="en-US" altLang="en-US" b="1">
                <a:sym typeface="Times New Roman" panose="02020603050405020304" pitchFamily="18" charset="0"/>
              </a:rPr>
              <a:t>  m</a:t>
            </a:r>
            <a:r>
              <a:rPr lang="en-US" altLang="en-US" b="1" baseline="30000">
                <a:sym typeface="Times New Roman" panose="02020603050405020304" pitchFamily="18" charset="0"/>
              </a:rPr>
              <a:t>-1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>
                <a:sym typeface="Times New Roman" panose="02020603050405020304" pitchFamily="18" charset="0"/>
              </a:rPr>
              <a:t>or</a:t>
            </a:r>
            <a:r>
              <a:rPr lang="en-US" altLang="en-US" b="1">
                <a:sym typeface="Times New Roman" panose="02020603050405020304" pitchFamily="18" charset="0"/>
              </a:rPr>
              <a:t> 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μ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</a:t>
            </a:r>
            <a:r>
              <a:rPr lang="en-US" altLang="en-US" b="1">
                <a:sym typeface="Times New Roman" panose="02020603050405020304" pitchFamily="18" charset="0"/>
              </a:rPr>
              <a:t> m  </a:t>
            </a:r>
          </a:p>
          <a:p>
            <a:pPr lvl="1">
              <a:tabLst>
                <a:tab pos="1600200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Similarly, </a:t>
            </a:r>
            <a:r>
              <a:rPr lang="en-US" altLang="en-US">
                <a:sym typeface="Symbol" panose="05050102010706020507" pitchFamily="18" charset="2"/>
              </a:rPr>
              <a:t> true </a:t>
            </a:r>
            <a:r>
              <a:rPr lang="en-US" altLang="en-US" b="1" u="sng">
                <a:solidFill>
                  <a:srgbClr val="FF3300"/>
                </a:solidFill>
                <a:sym typeface="Symbol" panose="05050102010706020507" pitchFamily="18" charset="2"/>
              </a:rPr>
              <a:t>for Moon and Earth</a:t>
            </a:r>
          </a:p>
          <a:p>
            <a:pPr lvl="2">
              <a:tabLst>
                <a:tab pos="1600200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Definitely true for artificial satellites &amp; Earth!</a:t>
            </a:r>
          </a:p>
          <a:p>
            <a:pPr lvl="1">
              <a:tabLst>
                <a:tab pos="1600200" algn="l"/>
              </a:tabLst>
            </a:pPr>
            <a:r>
              <a:rPr lang="en-US" altLang="en-US" b="1">
                <a:solidFill>
                  <a:srgbClr val="990033"/>
                </a:solidFill>
                <a:sym typeface="Times New Roman" panose="02020603050405020304" pitchFamily="18" charset="0"/>
              </a:rPr>
              <a:t>Corrections:</a:t>
            </a:r>
            <a:r>
              <a:rPr lang="en-US" altLang="en-US" b="1">
                <a:sym typeface="Times New Roman" panose="02020603050405020304" pitchFamily="18" charset="0"/>
              </a:rPr>
              <a:t>	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μ</a:t>
            </a:r>
            <a:r>
              <a:rPr lang="en-US" altLang="en-US" b="1">
                <a:sym typeface="Times New Roman" panose="02020603050405020304" pitchFamily="18" charset="0"/>
              </a:rPr>
              <a:t> = (m)[1+ mM</a:t>
            </a:r>
            <a:r>
              <a:rPr lang="en-US" altLang="en-US" b="1" baseline="30000">
                <a:sym typeface="Times New Roman" panose="02020603050405020304" pitchFamily="18" charset="0"/>
              </a:rPr>
              <a:t>-1</a:t>
            </a:r>
            <a:r>
              <a:rPr lang="en-US" altLang="en-US" b="1">
                <a:sym typeface="Times New Roman" panose="02020603050405020304" pitchFamily="18" charset="0"/>
              </a:rPr>
              <a:t>]</a:t>
            </a:r>
            <a:r>
              <a:rPr lang="en-US" altLang="en-US" b="1" baseline="30000">
                <a:sym typeface="Times New Roman" panose="02020603050405020304" pitchFamily="18" charset="0"/>
              </a:rPr>
              <a:t>-1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	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μ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 m[1 - </a:t>
            </a:r>
            <a:r>
              <a:rPr lang="en-US" altLang="en-US" b="1">
                <a:sym typeface="Times New Roman" panose="02020603050405020304" pitchFamily="18" charset="0"/>
              </a:rPr>
              <a:t>mM</a:t>
            </a:r>
            <a:r>
              <a:rPr lang="en-US" altLang="en-US" b="1" baseline="30000">
                <a:sym typeface="Times New Roman" panose="02020603050405020304" pitchFamily="18" charset="0"/>
              </a:rPr>
              <a:t>-1</a:t>
            </a:r>
            <a:r>
              <a:rPr lang="en-US" altLang="en-US" b="1">
                <a:sym typeface="Symbol" panose="05050102010706020507" pitchFamily="18" charset="2"/>
              </a:rPr>
              <a:t> +  </a:t>
            </a:r>
            <a:r>
              <a:rPr lang="en-US" altLang="en-US" b="1">
                <a:sym typeface="Times New Roman" panose="02020603050405020304" pitchFamily="18" charset="0"/>
              </a:rPr>
              <a:t>mM</a:t>
            </a:r>
            <a:r>
              <a:rPr lang="en-US" altLang="en-US" b="1" baseline="30000">
                <a:sym typeface="Times New Roman" panose="02020603050405020304" pitchFamily="18" charset="0"/>
              </a:rPr>
              <a:t>-2 </a:t>
            </a:r>
            <a:r>
              <a:rPr lang="en-US" altLang="en-US" b="1">
                <a:sym typeface="Symbol" panose="05050102010706020507" pitchFamily="18" charset="2"/>
              </a:rPr>
              <a:t>- ... ]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>
                <a:sym typeface="Symbol" panose="05050102010706020507" pitchFamily="18" charset="2"/>
              </a:rPr>
              <a:t> In what follows,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μ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>
                <a:sym typeface="Times New Roman" panose="02020603050405020304" pitchFamily="18" charset="0"/>
              </a:rPr>
              <a:t>is replaced by </a:t>
            </a:r>
            <a:r>
              <a:rPr lang="en-US" altLang="en-US" b="1">
                <a:sym typeface="Times New Roman" panose="02020603050405020304" pitchFamily="18" charset="0"/>
              </a:rPr>
              <a:t>m</a:t>
            </a:r>
            <a:r>
              <a:rPr lang="en-US" altLang="en-US">
                <a:sym typeface="Times New Roman" panose="02020603050405020304" pitchFamily="18" charset="0"/>
              </a:rPr>
              <a:t> </a:t>
            </a:r>
            <a:r>
              <a:rPr lang="en-US" altLang="en-US" sz="2400">
                <a:sym typeface="Times New Roman" panose="02020603050405020304" pitchFamily="18" charset="0"/>
              </a:rPr>
              <a:t>(as it has been for most of the discussion so far)</a:t>
            </a:r>
            <a:r>
              <a:rPr lang="en-US" altLang="en-US">
                <a:sym typeface="Times New Roman" panose="02020603050405020304" pitchFamily="18" charset="0"/>
              </a:rPr>
              <a:t> </a:t>
            </a:r>
          </a:p>
          <a:p>
            <a:pPr>
              <a:tabLst>
                <a:tab pos="1600200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Note also (useful for numerical calculations): 		</a:t>
            </a:r>
            <a:r>
              <a:rPr lang="en-US" altLang="en-US" b="1">
                <a:sym typeface="Symbol" panose="05050102010706020507" pitchFamily="18" charset="2"/>
              </a:rPr>
              <a:t></a:t>
            </a:r>
            <a:r>
              <a:rPr lang="en-US" altLang="en-US">
                <a:sym typeface="Times New Roman" panose="02020603050405020304" pitchFamily="18" charset="0"/>
              </a:rPr>
              <a:t>      </a:t>
            </a:r>
            <a:r>
              <a:rPr lang="en-US" altLang="en-US" b="1">
                <a:sym typeface="Times New Roman" panose="02020603050405020304" pitchFamily="18" charset="0"/>
              </a:rPr>
              <a:t>(k/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μ</a:t>
            </a:r>
            <a:r>
              <a:rPr lang="en-US" altLang="en-US" b="1">
                <a:sym typeface="Times New Roman" panose="02020603050405020304" pitchFamily="18" charset="0"/>
              </a:rPr>
              <a:t>) </a:t>
            </a:r>
            <a:r>
              <a:rPr lang="en-US" altLang="en-US" b="1">
                <a:sym typeface="Symbol" panose="05050102010706020507" pitchFamily="18" charset="2"/>
              </a:rPr>
              <a:t></a:t>
            </a:r>
            <a:r>
              <a:rPr lang="en-US" altLang="en-US" b="1">
                <a:sym typeface="Times New Roman" panose="02020603050405020304" pitchFamily="18" charset="0"/>
              </a:rPr>
              <a:t> (k/m) </a:t>
            </a:r>
            <a:r>
              <a:rPr lang="en-US" altLang="en-US" b="1">
                <a:sym typeface="Symbol" panose="05050102010706020507" pitchFamily="18" charset="2"/>
              </a:rPr>
              <a:t></a:t>
            </a:r>
            <a:r>
              <a:rPr lang="en-US" altLang="en-US" b="1">
                <a:sym typeface="Times New Roman" panose="02020603050405020304" pitchFamily="18" charset="0"/>
              </a:rPr>
              <a:t> GM</a:t>
            </a: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endParaRPr lang="en-US" altLang="en-US" b="1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1593850" y="177800"/>
            <a:ext cx="9782175" cy="812800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CONIC SECTIONS</a:t>
            </a:r>
          </a:p>
        </p:txBody>
      </p:sp>
      <p:pic>
        <p:nvPicPr>
          <p:cNvPr id="71683" name="Content Placeholder 3" descr="math 4a ch 9 conic sections 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3213" y="2149475"/>
            <a:ext cx="5105400" cy="4689475"/>
          </a:xfrm>
        </p:spPr>
      </p:pic>
      <p:sp>
        <p:nvSpPr>
          <p:cNvPr id="71684" name="Rectangle 2"/>
          <p:cNvSpPr>
            <a:spLocks noChangeArrowheads="1"/>
          </p:cNvSpPr>
          <p:nvPr/>
        </p:nvSpPr>
        <p:spPr bwMode="auto">
          <a:xfrm>
            <a:off x="1593850" y="1093788"/>
            <a:ext cx="945356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Conic Section: </a:t>
            </a:r>
            <a:r>
              <a:rPr lang="en-US" altLang="en-US" sz="2800">
                <a:solidFill>
                  <a:schemeClr val="tx2"/>
                </a:solidFill>
              </a:rPr>
              <a:t>Any figure that can be formed by slicing a double cone with a plane</a:t>
            </a:r>
          </a:p>
        </p:txBody>
      </p:sp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>
          <a:xfrm>
            <a:off x="1593850" y="609600"/>
            <a:ext cx="9782175" cy="808038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OTHER VIEW OF CONIC SECTIONS</a:t>
            </a:r>
          </a:p>
        </p:txBody>
      </p:sp>
      <p:pic>
        <p:nvPicPr>
          <p:cNvPr id="72707" name="Content Placeholder 3" descr="math 4a ch 9 conic sections 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0613" y="1905000"/>
            <a:ext cx="7886700" cy="4381500"/>
          </a:xfrm>
        </p:spPr>
      </p:pic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1593850" y="177800"/>
            <a:ext cx="9782175" cy="889000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THE CIRCLE</a:t>
            </a:r>
          </a:p>
        </p:txBody>
      </p:sp>
      <p:pic>
        <p:nvPicPr>
          <p:cNvPr id="73731" name="Content Placeholder 3" descr="math 4a ch 9 conic section cirlce 3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3613" y="1447800"/>
            <a:ext cx="6172200" cy="5208588"/>
          </a:xfrm>
        </p:spPr>
      </p:pic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1593850" y="177800"/>
            <a:ext cx="9782175" cy="889000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CONIC SECTION – THE CIRCLE</a:t>
            </a:r>
          </a:p>
        </p:txBody>
      </p:sp>
      <p:pic>
        <p:nvPicPr>
          <p:cNvPr id="74755" name="Content Placeholder 3" descr="math 4a ch 9 conic section circles 2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22638" y="1752600"/>
            <a:ext cx="6324600" cy="4343400"/>
          </a:xfrm>
        </p:spPr>
      </p:pic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>
          <a:xfrm>
            <a:off x="1593850" y="177800"/>
            <a:ext cx="9782175" cy="736600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Equation for a Circle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>
          <a:xfrm>
            <a:off x="1593850" y="1447800"/>
            <a:ext cx="9782175" cy="4724400"/>
          </a:xfrm>
        </p:spPr>
        <p:txBody>
          <a:bodyPr/>
          <a:lstStyle/>
          <a:p>
            <a:r>
              <a:rPr lang="en-US" altLang="en-US" b="1"/>
              <a:t>Standard Form:  x² + y² = r²</a:t>
            </a:r>
          </a:p>
          <a:p>
            <a:r>
              <a:rPr lang="en-US" altLang="en-US" b="1"/>
              <a:t>You can determine the equation for a circle by using the distance formula then applying the standard form equation.</a:t>
            </a:r>
          </a:p>
          <a:p>
            <a:r>
              <a:rPr lang="en-US" altLang="en-US" b="1"/>
              <a:t>Or you can use the standard form.</a:t>
            </a:r>
          </a:p>
          <a:p>
            <a:r>
              <a:rPr lang="en-US" altLang="en-US" b="1"/>
              <a:t>Most of the time we will assume the center is (0,0).  If it is otherwise, it will be stated.</a:t>
            </a:r>
          </a:p>
          <a:p>
            <a:r>
              <a:rPr lang="en-US" altLang="en-US" b="1"/>
              <a:t>It might look like:  (x-h)² + (y – k)² = r²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92088"/>
            <a:ext cx="9829800" cy="643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>
          <a:xfrm>
            <a:off x="1593850" y="177800"/>
            <a:ext cx="9782175" cy="965200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ELLIPSES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b="1">
                <a:solidFill>
                  <a:schemeClr val="tx2"/>
                </a:solidFill>
              </a:rPr>
              <a:t>Ellipse – A set of points in A plane such that the sum of the distance from two foci to any point on the ellipse is constant</a:t>
            </a:r>
          </a:p>
          <a:p>
            <a:pPr>
              <a:lnSpc>
                <a:spcPct val="150000"/>
              </a:lnSpc>
            </a:pPr>
            <a:r>
              <a:rPr lang="en-US" altLang="en-US" b="1">
                <a:solidFill>
                  <a:schemeClr val="tx2"/>
                </a:solidFill>
              </a:rPr>
              <a:t>focus (foci - plural) – one of two fixed points within in an ellipse such that the sum of the distances from the points to any other point on the ellipse is constant</a:t>
            </a:r>
          </a:p>
        </p:txBody>
      </p:sp>
    </p:spTree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>
          <a:xfrm>
            <a:off x="1593850" y="177800"/>
            <a:ext cx="9782175" cy="965200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Vocabulary for Ellipses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  <a:defRPr/>
            </a:pPr>
            <a:r>
              <a:rPr lang="en-US" b="1"/>
              <a:t>Vertices – for an ellipse, the y and x intercepts are the vertices </a:t>
            </a:r>
          </a:p>
          <a:p>
            <a:pPr>
              <a:lnSpc>
                <a:spcPct val="150000"/>
              </a:lnSpc>
              <a:defRPr/>
            </a:pPr>
            <a:r>
              <a:rPr lang="en-US" b="1"/>
              <a:t>Major axis – for an ellipse, the longer axis of symmetry, the axis that contains the foci</a:t>
            </a:r>
          </a:p>
          <a:p>
            <a:pPr>
              <a:lnSpc>
                <a:spcPct val="150000"/>
              </a:lnSpc>
              <a:defRPr/>
            </a:pPr>
            <a:r>
              <a:rPr lang="en-US" b="1"/>
              <a:t>Minor axis – for an ellipse, the shorter axis of symmetry</a:t>
            </a:r>
          </a:p>
          <a:p>
            <a:pPr>
              <a:lnSpc>
                <a:spcPct val="150000"/>
              </a:lnSpc>
              <a:defRPr/>
            </a:pPr>
            <a:r>
              <a:rPr lang="en-US" b="1"/>
              <a:t>Center – for an ellipse, the intersection of the major and minor arcs</a:t>
            </a:r>
          </a:p>
        </p:txBody>
      </p:sp>
    </p:spTree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990000"/>
                </a:solidFill>
              </a:rPr>
              <a:t>Equation for an Ellipse</a:t>
            </a:r>
          </a:p>
        </p:txBody>
      </p:sp>
      <p:pic>
        <p:nvPicPr>
          <p:cNvPr id="78851" name="Content Placeholder 3" descr="math 4a ch 9 equation for an ellipse 27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4013" y="1466850"/>
            <a:ext cx="6705600" cy="5021263"/>
          </a:xfrm>
        </p:spPr>
      </p:pic>
    </p:spTree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>
          <a:xfrm>
            <a:off x="1522413" y="457200"/>
            <a:ext cx="9782175" cy="731838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Parts of an Ellipse</a:t>
            </a:r>
          </a:p>
        </p:txBody>
      </p:sp>
      <p:pic>
        <p:nvPicPr>
          <p:cNvPr id="79875" name="Content Placeholder 3" descr="math 4a ch 9 parts of an ellipse 29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75038" y="1524000"/>
            <a:ext cx="7016750" cy="4886325"/>
          </a:xfrm>
        </p:spPr>
      </p:pic>
    </p:spTree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>
          <a:xfrm>
            <a:off x="1593850" y="177800"/>
            <a:ext cx="9782175" cy="889000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EXAMPLES</a:t>
            </a:r>
          </a:p>
        </p:txBody>
      </p:sp>
      <p:pic>
        <p:nvPicPr>
          <p:cNvPr id="80899" name="Content Placeholder 3" descr="math 4a ch 9 major axis 7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6413" y="990600"/>
            <a:ext cx="6453187" cy="5200650"/>
          </a:xfrm>
        </p:spPr>
      </p:pic>
      <p:sp>
        <p:nvSpPr>
          <p:cNvPr id="80900" name="Rectangle 2"/>
          <p:cNvSpPr>
            <a:spLocks noChangeArrowheads="1"/>
          </p:cNvSpPr>
          <p:nvPr/>
        </p:nvSpPr>
        <p:spPr bwMode="auto">
          <a:xfrm>
            <a:off x="1827213" y="6122988"/>
            <a:ext cx="55451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chemeClr val="tx2"/>
                </a:solidFill>
              </a:rPr>
              <a:t>Perihelion</a:t>
            </a:r>
            <a:r>
              <a:rPr lang="en-US" altLang="en-US">
                <a:solidFill>
                  <a:schemeClr val="tx2"/>
                </a:solidFill>
              </a:rPr>
              <a:t> – point </a:t>
            </a:r>
            <a:r>
              <a:rPr lang="en-US" altLang="en-US" i="1">
                <a:solidFill>
                  <a:schemeClr val="tx2"/>
                </a:solidFill>
              </a:rPr>
              <a:t>closest</a:t>
            </a:r>
            <a:r>
              <a:rPr lang="en-US" altLang="en-US">
                <a:solidFill>
                  <a:schemeClr val="tx2"/>
                </a:solidFill>
              </a:rPr>
              <a:t> to the sun in such an orbit</a:t>
            </a:r>
            <a:endParaRPr lang="en-US" altLang="en-US" b="1">
              <a:solidFill>
                <a:schemeClr val="tx2"/>
              </a:solidFill>
            </a:endParaRPr>
          </a:p>
        </p:txBody>
      </p:sp>
      <p:sp>
        <p:nvSpPr>
          <p:cNvPr id="80901" name="Rectangle 4"/>
          <p:cNvSpPr>
            <a:spLocks noChangeArrowheads="1"/>
          </p:cNvSpPr>
          <p:nvPr/>
        </p:nvSpPr>
        <p:spPr bwMode="auto">
          <a:xfrm>
            <a:off x="1827213" y="6492875"/>
            <a:ext cx="5737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chemeClr val="tx2"/>
                </a:solidFill>
              </a:rPr>
              <a:t>Aphelion</a:t>
            </a:r>
            <a:r>
              <a:rPr lang="en-US" altLang="en-US">
                <a:solidFill>
                  <a:schemeClr val="tx2"/>
                </a:solidFill>
              </a:rPr>
              <a:t> – point </a:t>
            </a:r>
            <a:r>
              <a:rPr lang="en-US" altLang="en-US" i="1">
                <a:solidFill>
                  <a:schemeClr val="tx2"/>
                </a:solidFill>
              </a:rPr>
              <a:t>farthest</a:t>
            </a:r>
            <a:r>
              <a:rPr lang="en-US" altLang="en-US">
                <a:solidFill>
                  <a:schemeClr val="tx2"/>
                </a:solidFill>
              </a:rPr>
              <a:t> from the sun in such an orbit</a:t>
            </a:r>
          </a:p>
        </p:txBody>
      </p:sp>
    </p:spTree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>
          <a:xfrm>
            <a:off x="1593850" y="177800"/>
            <a:ext cx="9782175" cy="889000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HYPERBOLAS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en-US" b="1"/>
              <a:t>Hypoberla – a set of points such that the difference of the distances from two fixed points to any point on the hyperbola is constant</a:t>
            </a:r>
          </a:p>
          <a:p>
            <a:pPr algn="just">
              <a:lnSpc>
                <a:spcPct val="150000"/>
              </a:lnSpc>
            </a:pPr>
            <a:r>
              <a:rPr lang="en-US" altLang="en-US" b="1"/>
              <a:t>Vertices – x or y intercepts of a hyperbola</a:t>
            </a:r>
          </a:p>
          <a:p>
            <a:pPr algn="just">
              <a:lnSpc>
                <a:spcPct val="150000"/>
              </a:lnSpc>
            </a:pPr>
            <a:r>
              <a:rPr lang="en-US" altLang="en-US" b="1"/>
              <a:t>Asymptote – a straight line that a curve approaches but never reaches</a:t>
            </a:r>
          </a:p>
          <a:p>
            <a:endParaRPr lang="en-US" altLang="en-US"/>
          </a:p>
        </p:txBody>
      </p:sp>
    </p:spTree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WHAT DOES IT LOOK LIKE?AND WHAT IT ITS FORMULA?</a:t>
            </a:r>
          </a:p>
        </p:txBody>
      </p:sp>
      <p:pic>
        <p:nvPicPr>
          <p:cNvPr id="82947" name="Content Placeholder 3" descr="math 4a ch 9 hyperbola 11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19550" y="1600200"/>
            <a:ext cx="4741863" cy="5170488"/>
          </a:xfrm>
        </p:spPr>
      </p:pic>
    </p:spTree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>
          <a:xfrm>
            <a:off x="1593850" y="177800"/>
            <a:ext cx="9782175" cy="1041400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ASYMPTOTES (IN RED)</a:t>
            </a:r>
          </a:p>
        </p:txBody>
      </p:sp>
      <p:pic>
        <p:nvPicPr>
          <p:cNvPr id="83971" name="Content Placeholder 3" descr="math 4a ch 9 hyperbola and asymptotes 1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4013" y="1905000"/>
            <a:ext cx="6543675" cy="4465638"/>
          </a:xfrm>
        </p:spPr>
      </p:pic>
    </p:spTree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>
          <a:xfrm>
            <a:off x="1593850" y="177800"/>
            <a:ext cx="9782175" cy="889000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ASYMPTOTES</a:t>
            </a:r>
          </a:p>
        </p:txBody>
      </p:sp>
      <p:pic>
        <p:nvPicPr>
          <p:cNvPr id="84995" name="Content Placeholder 3" descr="math 4a ch 9 asymptote 12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6413" y="1676400"/>
            <a:ext cx="6110287" cy="4870450"/>
          </a:xfrm>
        </p:spPr>
      </p:pic>
    </p:spTree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>
          <a:xfrm>
            <a:off x="1593850" y="177800"/>
            <a:ext cx="9782175" cy="812800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PARABOLAS</a:t>
            </a:r>
          </a:p>
        </p:txBody>
      </p:sp>
      <p:sp>
        <p:nvSpPr>
          <p:cNvPr id="860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en-US" b="1"/>
              <a:t>Parabolas – a set of points in a plane that are equidistant from a focus and a fixed line – the directrix</a:t>
            </a:r>
          </a:p>
          <a:p>
            <a:pPr algn="just">
              <a:lnSpc>
                <a:spcPct val="150000"/>
              </a:lnSpc>
            </a:pPr>
            <a:r>
              <a:rPr lang="en-US" altLang="en-US" b="1"/>
              <a:t>Directrix – the fixed straight line that together with the point known as the focus serves to define a parabola.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81000"/>
            <a:ext cx="9652000" cy="626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>
          <a:xfrm>
            <a:off x="1522413" y="228600"/>
            <a:ext cx="9782175" cy="808038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WHAT DOES IT LOOK LIKE?</a:t>
            </a:r>
          </a:p>
        </p:txBody>
      </p:sp>
      <p:pic>
        <p:nvPicPr>
          <p:cNvPr id="87043" name="Content Placeholder 3" descr="math 4a ch 9 parabola &amp; directrix 14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4013" y="1676400"/>
            <a:ext cx="6629400" cy="4933950"/>
          </a:xfrm>
        </p:spPr>
      </p:pic>
    </p:spTree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>
          <a:xfrm>
            <a:off x="1593850" y="177800"/>
            <a:ext cx="9782175" cy="889000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ECCENTRICITY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4800" y="1447800"/>
            <a:ext cx="9782175" cy="5257800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b="1">
                <a:solidFill>
                  <a:schemeClr val="tx2"/>
                </a:solidFill>
              </a:rPr>
              <a:t>Eccentricity – a ratio of the distance from the focus and the distance from the </a:t>
            </a:r>
            <a:r>
              <a:rPr lang="en-US" b="1" err="1">
                <a:solidFill>
                  <a:schemeClr val="tx2"/>
                </a:solidFill>
              </a:rPr>
              <a:t>directrix</a:t>
            </a:r>
            <a:r>
              <a:rPr lang="en-US" b="1">
                <a:solidFill>
                  <a:schemeClr val="tx2"/>
                </a:solidFill>
              </a:rPr>
              <a:t>.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b="1">
                <a:solidFill>
                  <a:schemeClr val="tx2"/>
                </a:solidFill>
              </a:rPr>
              <a:t>Each shape has its own </a:t>
            </a:r>
            <a:r>
              <a:rPr lang="en-US" b="1" err="1">
                <a:solidFill>
                  <a:schemeClr val="tx2"/>
                </a:solidFill>
              </a:rPr>
              <a:t>eccentricy</a:t>
            </a:r>
            <a:r>
              <a:rPr lang="en-US" b="1">
                <a:solidFill>
                  <a:schemeClr val="tx2"/>
                </a:solidFill>
              </a:rPr>
              <a:t>: circle, parabolas, hyperbolas, and ellipses.</a:t>
            </a:r>
          </a:p>
          <a:p>
            <a:pPr>
              <a:lnSpc>
                <a:spcPct val="150000"/>
              </a:lnSpc>
              <a:defRPr/>
            </a:pPr>
            <a:r>
              <a:rPr lang="en-US" b="1">
                <a:solidFill>
                  <a:schemeClr val="tx2"/>
                </a:solidFill>
              </a:rPr>
              <a:t>Circle:  e = 0</a:t>
            </a:r>
          </a:p>
          <a:p>
            <a:pPr>
              <a:lnSpc>
                <a:spcPct val="150000"/>
              </a:lnSpc>
              <a:defRPr/>
            </a:pPr>
            <a:r>
              <a:rPr lang="en-US" b="1">
                <a:solidFill>
                  <a:schemeClr val="tx2"/>
                </a:solidFill>
              </a:rPr>
              <a:t>Ellipse: e = 0 &lt; e &lt; 1</a:t>
            </a:r>
          </a:p>
          <a:p>
            <a:pPr>
              <a:lnSpc>
                <a:spcPct val="150000"/>
              </a:lnSpc>
              <a:defRPr/>
            </a:pPr>
            <a:r>
              <a:rPr lang="en-US" b="1">
                <a:solidFill>
                  <a:schemeClr val="tx2"/>
                </a:solidFill>
              </a:rPr>
              <a:t>Parabola: e = 1</a:t>
            </a:r>
          </a:p>
          <a:p>
            <a:pPr>
              <a:lnSpc>
                <a:spcPct val="150000"/>
              </a:lnSpc>
              <a:defRPr/>
            </a:pPr>
            <a:r>
              <a:rPr lang="en-US" b="1">
                <a:solidFill>
                  <a:schemeClr val="tx2"/>
                </a:solidFill>
              </a:rPr>
              <a:t>Hyperbola: e &gt; 1</a:t>
            </a:r>
          </a:p>
        </p:txBody>
      </p:sp>
    </p:spTree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Definition: Eccentricity of an Ellipse</a:t>
            </a:r>
          </a:p>
        </p:txBody>
      </p:sp>
      <p:sp>
        <p:nvSpPr>
          <p:cNvPr id="17430" name="Text Box 22"/>
          <p:cNvSpPr txBox="1">
            <a:spLocks noChangeArrowheads="1"/>
          </p:cNvSpPr>
          <p:nvPr/>
        </p:nvSpPr>
        <p:spPr bwMode="auto">
          <a:xfrm>
            <a:off x="2589213" y="1752600"/>
            <a:ext cx="4506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The </a:t>
            </a:r>
            <a:r>
              <a:rPr lang="en-US" altLang="en-US" sz="2400" b="1"/>
              <a:t>eccentricity</a:t>
            </a:r>
            <a:r>
              <a:rPr lang="en-US" altLang="en-US" sz="2400"/>
              <a:t> of an ellipse is</a:t>
            </a:r>
          </a:p>
        </p:txBody>
      </p:sp>
      <p:graphicFrame>
        <p:nvGraphicFramePr>
          <p:cNvPr id="17431" name="Object 23"/>
          <p:cNvGraphicFramePr>
            <a:graphicFrameLocks noGrp="1" noChangeAspect="1"/>
          </p:cNvGraphicFramePr>
          <p:nvPr>
            <p:ph idx="1"/>
          </p:nvPr>
        </p:nvGraphicFramePr>
        <p:xfrm>
          <a:off x="4110038" y="2286000"/>
          <a:ext cx="3813175" cy="157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5" name="Equation" r:id="rId4" imgW="1079032" imgH="444307" progId="Equation.DSMT4">
                  <p:embed/>
                </p:oleObj>
              </mc:Choice>
              <mc:Fallback>
                <p:oleObj name="Equation" r:id="rId4" imgW="1079032" imgH="444307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0038" y="2286000"/>
                        <a:ext cx="3813175" cy="157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3" name="Text Box 25"/>
          <p:cNvSpPr txBox="1">
            <a:spLocks noChangeArrowheads="1"/>
          </p:cNvSpPr>
          <p:nvPr/>
        </p:nvSpPr>
        <p:spPr bwMode="auto">
          <a:xfrm>
            <a:off x="1751013" y="3886200"/>
            <a:ext cx="87757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where </a:t>
            </a:r>
            <a:r>
              <a:rPr lang="en-US" altLang="en-US" sz="2400" i="1"/>
              <a:t>a</a:t>
            </a:r>
            <a:r>
              <a:rPr lang="en-US" altLang="en-US" sz="2400"/>
              <a:t> is the semimajor axis, </a:t>
            </a:r>
            <a:r>
              <a:rPr lang="en-US" altLang="en-US" sz="2400" i="1"/>
              <a:t>b</a:t>
            </a:r>
            <a:r>
              <a:rPr lang="en-US" altLang="en-US" sz="2400"/>
              <a:t> is the semiminor axis, and </a:t>
            </a:r>
            <a:r>
              <a:rPr lang="en-US" altLang="en-US" sz="2400" i="1"/>
              <a:t>c</a:t>
            </a:r>
            <a:r>
              <a:rPr lang="en-US" altLang="en-US" sz="2400"/>
              <a:t> is</a:t>
            </a:r>
          </a:p>
          <a:p>
            <a:pPr eaLnBrk="1" hangingPunct="1"/>
            <a:r>
              <a:rPr lang="en-US" altLang="en-US" sz="2400"/>
              <a:t>the distance from the center of the ellipse to either focus.</a:t>
            </a:r>
          </a:p>
        </p:txBody>
      </p:sp>
      <p:sp>
        <p:nvSpPr>
          <p:cNvPr id="17434" name="Text Box 26"/>
          <p:cNvSpPr txBox="1">
            <a:spLocks noChangeArrowheads="1"/>
          </p:cNvSpPr>
          <p:nvPr/>
        </p:nvSpPr>
        <p:spPr bwMode="auto">
          <a:xfrm>
            <a:off x="1674813" y="4800600"/>
            <a:ext cx="7524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What is the range of possible “</a:t>
            </a:r>
            <a:r>
              <a:rPr lang="en-US" altLang="en-US" sz="2400" i="1"/>
              <a:t>e</a:t>
            </a:r>
            <a:r>
              <a:rPr lang="en-US" altLang="en-US" sz="2400"/>
              <a:t>” values for an ellipse?</a:t>
            </a:r>
          </a:p>
        </p:txBody>
      </p:sp>
      <p:graphicFrame>
        <p:nvGraphicFramePr>
          <p:cNvPr id="17435" name="Object 27"/>
          <p:cNvGraphicFramePr>
            <a:graphicFrameLocks noChangeAspect="1"/>
          </p:cNvGraphicFramePr>
          <p:nvPr/>
        </p:nvGraphicFramePr>
        <p:xfrm>
          <a:off x="8097838" y="5257800"/>
          <a:ext cx="1882775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6" name="Equation" r:id="rId6" imgW="532937" imgH="177646" progId="Equation.DSMT4">
                  <p:embed/>
                </p:oleObj>
              </mc:Choice>
              <mc:Fallback>
                <p:oleObj name="Equation" r:id="rId6" imgW="532937" imgH="177646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7838" y="5257800"/>
                        <a:ext cx="1882775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7" name="Text Box 29"/>
          <p:cNvSpPr txBox="1">
            <a:spLocks noChangeArrowheads="1"/>
          </p:cNvSpPr>
          <p:nvPr/>
        </p:nvSpPr>
        <p:spPr bwMode="auto">
          <a:xfrm>
            <a:off x="1903413" y="5410200"/>
            <a:ext cx="457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What happens when “</a:t>
            </a:r>
            <a:r>
              <a:rPr lang="en-US" altLang="en-US" sz="2400" i="1"/>
              <a:t>e</a:t>
            </a:r>
            <a:r>
              <a:rPr lang="en-US" altLang="en-US" sz="2400"/>
              <a:t>” is zero?</a:t>
            </a:r>
          </a:p>
        </p:txBody>
      </p:sp>
      <p:sp>
        <p:nvSpPr>
          <p:cNvPr id="17438" name="Text Box 30"/>
          <p:cNvSpPr txBox="1">
            <a:spLocks noChangeArrowheads="1"/>
          </p:cNvSpPr>
          <p:nvPr/>
        </p:nvSpPr>
        <p:spPr bwMode="auto">
          <a:xfrm>
            <a:off x="4570413" y="5943600"/>
            <a:ext cx="231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  <a:sym typeface="Wingdings" pitchFamily="2" charset="2"/>
              </a:rPr>
              <a:t> A CIRCLE!!!</a:t>
            </a:r>
            <a:endParaRPr lang="en-US" sz="2400" b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4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30" grpId="0"/>
      <p:bldP spid="17433" grpId="0"/>
      <p:bldP spid="17434" grpId="0"/>
      <p:bldP spid="17437" grpId="0"/>
      <p:bldP spid="1743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800" b="1"/>
              <a:t>Practice Problems</a:t>
            </a: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2436813" y="1600200"/>
            <a:ext cx="54165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The Earth’s orbit has a semimajor axis</a:t>
            </a:r>
          </a:p>
          <a:p>
            <a:pPr eaLnBrk="1" hangingPunct="1"/>
            <a:r>
              <a:rPr lang="en-US" altLang="en-US" sz="2400"/>
              <a:t>and an eccentricity of                     .</a:t>
            </a:r>
          </a:p>
        </p:txBody>
      </p:sp>
      <p:graphicFrame>
        <p:nvGraphicFramePr>
          <p:cNvPr id="20491" name="Object 11"/>
          <p:cNvGraphicFramePr>
            <a:graphicFrameLocks noGrp="1" noChangeAspect="1"/>
          </p:cNvGraphicFramePr>
          <p:nvPr>
            <p:ph idx="1"/>
          </p:nvPr>
        </p:nvGraphicFramePr>
        <p:xfrm>
          <a:off x="7770813" y="1579563"/>
          <a:ext cx="266700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3" name="Equation" r:id="rId4" imgW="990170" imgH="177723" progId="Equation.DSMT4">
                  <p:embed/>
                </p:oleObj>
              </mc:Choice>
              <mc:Fallback>
                <p:oleObj name="Equation" r:id="rId4" imgW="990170" imgH="177723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0813" y="1579563"/>
                        <a:ext cx="2667000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2" name="Object 12"/>
          <p:cNvGraphicFramePr>
            <a:graphicFrameLocks noChangeAspect="1"/>
          </p:cNvGraphicFramePr>
          <p:nvPr/>
        </p:nvGraphicFramePr>
        <p:xfrm>
          <a:off x="5484813" y="1981200"/>
          <a:ext cx="16764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4" name="Equation" r:id="rId6" imgW="685502" imgH="177723" progId="Equation.DSMT4">
                  <p:embed/>
                </p:oleObj>
              </mc:Choice>
              <mc:Fallback>
                <p:oleObj name="Equation" r:id="rId6" imgW="685502" imgH="177723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13" y="1981200"/>
                        <a:ext cx="16764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3808413" y="2438400"/>
            <a:ext cx="4422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Calculate and interpret </a:t>
            </a:r>
            <a:r>
              <a:rPr lang="en-US" altLang="en-US" sz="2400" i="1"/>
              <a:t>b</a:t>
            </a:r>
            <a:r>
              <a:rPr lang="en-US" altLang="en-US" sz="2400"/>
              <a:t> and </a:t>
            </a:r>
            <a:r>
              <a:rPr lang="en-US" altLang="en-US" sz="2400" i="1"/>
              <a:t>c</a:t>
            </a:r>
            <a:r>
              <a:rPr lang="en-US" altLang="en-US" sz="2400"/>
              <a:t>.</a:t>
            </a:r>
          </a:p>
        </p:txBody>
      </p:sp>
      <p:graphicFrame>
        <p:nvGraphicFramePr>
          <p:cNvPr id="20494" name="Object 14"/>
          <p:cNvGraphicFramePr>
            <a:graphicFrameLocks noChangeAspect="1"/>
          </p:cNvGraphicFramePr>
          <p:nvPr/>
        </p:nvGraphicFramePr>
        <p:xfrm>
          <a:off x="1900238" y="3495675"/>
          <a:ext cx="84613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5" name="Equation" r:id="rId8" imgW="3086100" imgH="254000" progId="Equation.DSMT4">
                  <p:embed/>
                </p:oleObj>
              </mc:Choice>
              <mc:Fallback>
                <p:oleObj name="Equation" r:id="rId8" imgW="3086100" imgH="2540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3495675"/>
                        <a:ext cx="8461375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2589213" y="2886075"/>
          <a:ext cx="72390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6" name="Equation" r:id="rId10" imgW="2373870" imgH="177723" progId="Equation.DSMT4">
                  <p:embed/>
                </p:oleObj>
              </mc:Choice>
              <mc:Fallback>
                <p:oleObj name="Equation" r:id="rId10" imgW="2373870" imgH="177723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9213" y="2886075"/>
                        <a:ext cx="72390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6323013" y="4267200"/>
            <a:ext cx="2303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Semiminor Axis</a:t>
            </a:r>
          </a:p>
        </p:txBody>
      </p:sp>
      <p:sp>
        <p:nvSpPr>
          <p:cNvPr id="20501" name="Text Box 21"/>
          <p:cNvSpPr txBox="1">
            <a:spLocks noChangeArrowheads="1"/>
          </p:cNvSpPr>
          <p:nvPr/>
        </p:nvSpPr>
        <p:spPr bwMode="auto">
          <a:xfrm>
            <a:off x="1751013" y="5186363"/>
            <a:ext cx="9144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800" b="1">
                <a:solidFill>
                  <a:schemeClr val="tx2"/>
                </a:solidFill>
              </a:rPr>
              <a:t>The semiminor axis is only 0.014% shorter</a:t>
            </a:r>
          </a:p>
          <a:p>
            <a:r>
              <a:rPr lang="en-US" altLang="en-US" sz="2800" b="1">
                <a:solidFill>
                  <a:schemeClr val="tx2"/>
                </a:solidFill>
              </a:rPr>
              <a:t>than the semimajor axis…</a:t>
            </a:r>
          </a:p>
        </p:txBody>
      </p:sp>
      <p:sp>
        <p:nvSpPr>
          <p:cNvPr id="20502" name="Freeform 22"/>
          <p:cNvSpPr>
            <a:spLocks/>
          </p:cNvSpPr>
          <p:nvPr/>
        </p:nvSpPr>
        <p:spPr bwMode="auto">
          <a:xfrm>
            <a:off x="8596313" y="4162425"/>
            <a:ext cx="696912" cy="373063"/>
          </a:xfrm>
          <a:custGeom>
            <a:avLst/>
            <a:gdLst>
              <a:gd name="T0" fmla="*/ 0 w 439"/>
              <a:gd name="T1" fmla="*/ 2147483647 h 235"/>
              <a:gd name="T2" fmla="*/ 2147483647 w 439"/>
              <a:gd name="T3" fmla="*/ 2147483647 h 235"/>
              <a:gd name="T4" fmla="*/ 2147483647 w 439"/>
              <a:gd name="T5" fmla="*/ 0 h 235"/>
              <a:gd name="T6" fmla="*/ 0 60000 65536"/>
              <a:gd name="T7" fmla="*/ 0 60000 65536"/>
              <a:gd name="T8" fmla="*/ 0 60000 65536"/>
              <a:gd name="T9" fmla="*/ 0 w 439"/>
              <a:gd name="T10" fmla="*/ 0 h 235"/>
              <a:gd name="T11" fmla="*/ 439 w 439"/>
              <a:gd name="T12" fmla="*/ 235 h 2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9" h="235">
                <a:moveTo>
                  <a:pt x="0" y="235"/>
                </a:moveTo>
                <a:cubicBezTo>
                  <a:pt x="123" y="198"/>
                  <a:pt x="265" y="224"/>
                  <a:pt x="395" y="205"/>
                </a:cubicBezTo>
                <a:cubicBezTo>
                  <a:pt x="439" y="138"/>
                  <a:pt x="425" y="87"/>
                  <a:pt x="425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0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20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/>
      <p:bldP spid="20493" grpId="0"/>
      <p:bldP spid="20496" grpId="0"/>
      <p:bldP spid="2050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800" b="1">
                <a:effectLst>
                  <a:outerShdw blurRad="38100" dist="38100" dir="2700000" algn="tl">
                    <a:srgbClr val="C0C0C0"/>
                  </a:outerShdw>
                </a:effectLst>
              </a:rPr>
              <a:t>Practice Problems</a:t>
            </a:r>
          </a:p>
        </p:txBody>
      </p:sp>
      <p:sp>
        <p:nvSpPr>
          <p:cNvPr id="3081" name="Text Box 3"/>
          <p:cNvSpPr txBox="1">
            <a:spLocks noChangeArrowheads="1"/>
          </p:cNvSpPr>
          <p:nvPr/>
        </p:nvSpPr>
        <p:spPr bwMode="auto">
          <a:xfrm>
            <a:off x="2436813" y="1600200"/>
            <a:ext cx="54165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The Earth’s orbit has a semimajor axis</a:t>
            </a:r>
          </a:p>
          <a:p>
            <a:pPr eaLnBrk="1" hangingPunct="1"/>
            <a:r>
              <a:rPr lang="en-US" altLang="en-US" sz="2400"/>
              <a:t>and an eccentricity of                     .</a:t>
            </a:r>
          </a:p>
        </p:txBody>
      </p:sp>
      <p:graphicFrame>
        <p:nvGraphicFramePr>
          <p:cNvPr id="307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770813" y="1579563"/>
          <a:ext cx="266700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1" name="Equation" r:id="rId4" imgW="990170" imgH="177723" progId="Equation.DSMT4">
                  <p:embed/>
                </p:oleObj>
              </mc:Choice>
              <mc:Fallback>
                <p:oleObj name="Equation" r:id="rId4" imgW="990170" imgH="177723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0813" y="1579563"/>
                        <a:ext cx="2667000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5"/>
          <p:cNvGraphicFramePr>
            <a:graphicFrameLocks noChangeAspect="1"/>
          </p:cNvGraphicFramePr>
          <p:nvPr/>
        </p:nvGraphicFramePr>
        <p:xfrm>
          <a:off x="5484813" y="1981200"/>
          <a:ext cx="16764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2" name="Equation" r:id="rId6" imgW="685502" imgH="177723" progId="Equation.DSMT4">
                  <p:embed/>
                </p:oleObj>
              </mc:Choice>
              <mc:Fallback>
                <p:oleObj name="Equation" r:id="rId6" imgW="685502" imgH="177723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13" y="1981200"/>
                        <a:ext cx="16764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" name="Text Box 6"/>
          <p:cNvSpPr txBox="1">
            <a:spLocks noChangeArrowheads="1"/>
          </p:cNvSpPr>
          <p:nvPr/>
        </p:nvSpPr>
        <p:spPr bwMode="auto">
          <a:xfrm>
            <a:off x="3808413" y="2438400"/>
            <a:ext cx="4422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Calculate and interpret </a:t>
            </a:r>
            <a:r>
              <a:rPr lang="en-US" altLang="en-US" sz="2400" i="1"/>
              <a:t>b</a:t>
            </a:r>
            <a:r>
              <a:rPr lang="en-US" altLang="en-US" sz="2400"/>
              <a:t> and </a:t>
            </a:r>
            <a:r>
              <a:rPr lang="en-US" altLang="en-US" sz="2400" i="1"/>
              <a:t>c</a:t>
            </a:r>
            <a:r>
              <a:rPr lang="en-US" altLang="en-US" sz="2400"/>
              <a:t>.</a:t>
            </a:r>
          </a:p>
        </p:txBody>
      </p:sp>
      <p:graphicFrame>
        <p:nvGraphicFramePr>
          <p:cNvPr id="3076" name="Object 7"/>
          <p:cNvGraphicFramePr>
            <a:graphicFrameLocks noChangeAspect="1"/>
          </p:cNvGraphicFramePr>
          <p:nvPr/>
        </p:nvGraphicFramePr>
        <p:xfrm>
          <a:off x="1900238" y="3495675"/>
          <a:ext cx="84613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3" name="Equation" r:id="rId8" imgW="3086100" imgH="254000" progId="Equation.DSMT4">
                  <p:embed/>
                </p:oleObj>
              </mc:Choice>
              <mc:Fallback>
                <p:oleObj name="Equation" r:id="rId8" imgW="3086100" imgH="254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3495675"/>
                        <a:ext cx="8461375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8"/>
          <p:cNvGraphicFramePr>
            <a:graphicFrameLocks noChangeAspect="1"/>
          </p:cNvGraphicFramePr>
          <p:nvPr/>
        </p:nvGraphicFramePr>
        <p:xfrm>
          <a:off x="2589213" y="2886075"/>
          <a:ext cx="72390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4" name="Equation" r:id="rId10" imgW="2373870" imgH="177723" progId="Equation.DSMT4">
                  <p:embed/>
                </p:oleObj>
              </mc:Choice>
              <mc:Fallback>
                <p:oleObj name="Equation" r:id="rId10" imgW="2373870" imgH="177723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9213" y="2886075"/>
                        <a:ext cx="72390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751013" y="4343400"/>
            <a:ext cx="2608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Aphelion of Earth:</a:t>
            </a:r>
          </a:p>
        </p:txBody>
      </p:sp>
      <p:graphicFrame>
        <p:nvGraphicFramePr>
          <p:cNvPr id="22538" name="Object 10"/>
          <p:cNvGraphicFramePr>
            <a:graphicFrameLocks noChangeAspect="1"/>
          </p:cNvGraphicFramePr>
          <p:nvPr/>
        </p:nvGraphicFramePr>
        <p:xfrm>
          <a:off x="4341813" y="4267200"/>
          <a:ext cx="36385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5" name="Equation" r:id="rId12" imgW="1193282" imgH="177723" progId="Equation.DSMT4">
                  <p:embed/>
                </p:oleObj>
              </mc:Choice>
              <mc:Fallback>
                <p:oleObj name="Equation" r:id="rId12" imgW="1193282" imgH="177723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1813" y="4267200"/>
                        <a:ext cx="363855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1751013" y="4867275"/>
            <a:ext cx="2778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Perihelion of Earth:</a:t>
            </a:r>
          </a:p>
        </p:txBody>
      </p:sp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4513263" y="4791075"/>
          <a:ext cx="36385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6" name="Equation" r:id="rId14" imgW="1193282" imgH="177723" progId="Equation.DSMT4">
                  <p:embed/>
                </p:oleObj>
              </mc:Choice>
              <mc:Fallback>
                <p:oleObj name="Equation" r:id="rId14" imgW="1193282" imgH="177723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3263" y="4791075"/>
                        <a:ext cx="363855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1951038" y="5473700"/>
            <a:ext cx="9067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en-US" altLang="en-US" sz="2800" b="1">
                <a:solidFill>
                  <a:schemeClr val="tx2"/>
                </a:solidFill>
              </a:rPr>
              <a:t>The Earth’s orbit is nearly a perfect circle, but</a:t>
            </a:r>
          </a:p>
          <a:p>
            <a:pPr algn="just"/>
            <a:r>
              <a:rPr lang="en-US" altLang="en-US" sz="2800" b="1">
                <a:solidFill>
                  <a:schemeClr val="tx2"/>
                </a:solidFill>
              </a:rPr>
              <a:t>the eccentricity as a percentage is 1.67%; this</a:t>
            </a:r>
          </a:p>
          <a:p>
            <a:pPr algn="just"/>
            <a:r>
              <a:rPr lang="en-US" altLang="en-US" sz="2800" b="1">
                <a:solidFill>
                  <a:schemeClr val="tx2"/>
                </a:solidFill>
              </a:rPr>
              <a:t>measures how far </a:t>
            </a:r>
            <a:r>
              <a:rPr lang="en-US" altLang="en-US" sz="2800" b="1" i="1">
                <a:solidFill>
                  <a:schemeClr val="tx2"/>
                </a:solidFill>
              </a:rPr>
              <a:t>off-center</a:t>
            </a:r>
            <a:r>
              <a:rPr lang="en-US" altLang="en-US" sz="2800" b="1">
                <a:solidFill>
                  <a:schemeClr val="tx2"/>
                </a:solidFill>
              </a:rPr>
              <a:t> the Sun is…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7" grpId="0"/>
      <p:bldP spid="22539" grpId="0"/>
      <p:bldP spid="2254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76200"/>
            <a:ext cx="7772400" cy="685800"/>
          </a:xfrm>
        </p:spPr>
        <p:txBody>
          <a:bodyPr/>
          <a:lstStyle/>
          <a:p>
            <a:r>
              <a:rPr lang="en-US" altLang="en-US" sz="4000" b="1">
                <a:solidFill>
                  <a:srgbClr val="0033CC"/>
                </a:solidFill>
                <a:sym typeface="Times New Roman" panose="02020603050405020304" pitchFamily="18" charset="0"/>
              </a:rPr>
              <a:t>Planetary Motion</a:t>
            </a:r>
            <a:endParaRPr lang="en-US" altLang="en-US" sz="4000" b="1">
              <a:sym typeface="Times New Roman" panose="02020603050405020304" pitchFamily="18" charset="0"/>
            </a:endParaRP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7613" y="762000"/>
            <a:ext cx="10439400" cy="4629150"/>
          </a:xfrm>
        </p:spPr>
        <p:txBody>
          <a:bodyPr/>
          <a:lstStyle/>
          <a:p>
            <a:pPr>
              <a:tabLst>
                <a:tab pos="1600200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General result for </a:t>
            </a:r>
            <a:r>
              <a:rPr lang="en-US" altLang="en-US" b="1" i="1">
                <a:solidFill>
                  <a:srgbClr val="FF3300"/>
                </a:solidFill>
                <a:sym typeface="Times New Roman" panose="02020603050405020304" pitchFamily="18" charset="0"/>
              </a:rPr>
              <a:t>Orbit </a:t>
            </a:r>
            <a:r>
              <a:rPr lang="el-GR" altLang="en-US" b="1">
                <a:solidFill>
                  <a:srgbClr val="FF33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(r)</a:t>
            </a:r>
            <a:r>
              <a:rPr lang="en-US" altLang="en-US">
                <a:sym typeface="Symbol" panose="05050102010706020507" pitchFamily="18" charset="2"/>
              </a:rPr>
              <a:t> was:</a:t>
            </a:r>
            <a:endParaRPr lang="en-US" altLang="en-US" b="1" i="1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 sz="2600" b="1">
                <a:sym typeface="Times New Roman" panose="02020603050405020304" pitchFamily="18" charset="0"/>
              </a:rPr>
              <a:t>   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600" b="1">
                <a:sym typeface="Times New Roman" panose="02020603050405020304" pitchFamily="18" charset="0"/>
              </a:rPr>
              <a:t>(</a:t>
            </a:r>
            <a:r>
              <a:rPr lang="en-US" altLang="en-US" sz="2600" b="1">
                <a:sym typeface="Symbol" panose="05050102010706020507" pitchFamily="18" charset="2"/>
              </a:rPr>
              <a:t>r)     = </a:t>
            </a:r>
            <a:r>
              <a:rPr lang="en-US" altLang="en-US" sz="2600" b="1">
                <a:sym typeface="Times New Roman" panose="02020603050405020304" pitchFamily="18" charset="0"/>
              </a:rPr>
              <a:t> </a:t>
            </a:r>
            <a:r>
              <a:rPr lang="en-US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∫</a:t>
            </a:r>
            <a:r>
              <a:rPr lang="en-US" altLang="en-US" sz="2600" b="1">
                <a:sym typeface="Times New Roman" panose="02020603050405020304" pitchFamily="18" charset="0"/>
              </a:rPr>
              <a:t>(</a:t>
            </a:r>
            <a:r>
              <a:rPr lang="en-US" altLang="en-US" sz="2600" b="1">
                <a:sym typeface="MT Extra" panose="05050102010205020202" pitchFamily="18" charset="2"/>
              </a:rPr>
              <a:t>/</a:t>
            </a:r>
            <a:r>
              <a:rPr lang="en-US" altLang="en-US" sz="2600" b="1">
                <a:sym typeface="Times New Roman" panose="02020603050405020304" pitchFamily="18" charset="0"/>
              </a:rPr>
              <a:t>r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Times New Roman" panose="02020603050405020304" pitchFamily="18" charset="0"/>
              </a:rPr>
              <a:t>)</a:t>
            </a:r>
            <a:r>
              <a:rPr lang="en-US" altLang="en-US" sz="2600" b="1">
                <a:sym typeface="Symbol" panose="05050102010706020507" pitchFamily="18" charset="2"/>
              </a:rPr>
              <a:t>(2</a:t>
            </a:r>
            <a:r>
              <a:rPr lang="en-US" altLang="en-US" sz="2600" b="1">
                <a:sym typeface="Times New Roman" panose="02020603050405020304" pitchFamily="18" charset="0"/>
              </a:rPr>
              <a:t>m)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-½</a:t>
            </a:r>
            <a:r>
              <a:rPr lang="en-US" altLang="en-US" sz="2600" b="1">
                <a:sym typeface="Times New Roman" panose="02020603050405020304" pitchFamily="18" charset="0"/>
              </a:rPr>
              <a:t>[E - </a:t>
            </a:r>
            <a:r>
              <a:rPr lang="en-US" altLang="en-US" sz="2600" b="1">
                <a:sym typeface="Symbol" panose="05050102010706020507" pitchFamily="18" charset="2"/>
              </a:rPr>
              <a:t>V(r) - {</a:t>
            </a:r>
            <a:r>
              <a:rPr lang="en-US" altLang="en-US" sz="2600" b="1">
                <a:sym typeface="MT Extra" panose="05050102010205020202" pitchFamily="18" charset="2"/>
              </a:rPr>
              <a:t>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Symbol" panose="05050102010706020507" pitchFamily="18" charset="2"/>
              </a:rPr>
              <a:t></a:t>
            </a:r>
            <a:r>
              <a:rPr lang="en-US" altLang="en-US" sz="2600" b="1">
                <a:sym typeface="Times New Roman" panose="02020603050405020304" pitchFamily="18" charset="0"/>
              </a:rPr>
              <a:t>(2mr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Times New Roman" panose="02020603050405020304" pitchFamily="18" charset="0"/>
              </a:rPr>
              <a:t>)}]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-½ </a:t>
            </a:r>
            <a:r>
              <a:rPr lang="en-US" altLang="en-US" sz="2600" b="1">
                <a:sym typeface="Times New Roman" panose="02020603050405020304" pitchFamily="18" charset="0"/>
              </a:rPr>
              <a:t>dr + 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600" b="1">
                <a:sym typeface="Times New Roman" panose="02020603050405020304" pitchFamily="18" charset="0"/>
              </a:rPr>
              <a:t>´</a:t>
            </a:r>
          </a:p>
          <a:p>
            <a:pPr lvl="1">
              <a:tabLst>
                <a:tab pos="1600200" algn="l"/>
              </a:tabLst>
            </a:pP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´</a:t>
            </a:r>
            <a:r>
              <a:rPr lang="en-US" altLang="en-US">
                <a:sym typeface="Times New Roman" panose="02020603050405020304" pitchFamily="18" charset="0"/>
              </a:rPr>
              <a:t> = integration constant</a:t>
            </a:r>
            <a:endParaRPr lang="en-US" altLang="en-US" b="1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Put </a:t>
            </a:r>
            <a:r>
              <a:rPr lang="en-US" altLang="en-US" b="1">
                <a:sym typeface="Symbol" panose="05050102010706020507" pitchFamily="18" charset="2"/>
              </a:rPr>
              <a:t>V(r) = -(k/r)</a:t>
            </a:r>
            <a:r>
              <a:rPr lang="en-US" altLang="en-US">
                <a:sym typeface="Symbol" panose="05050102010706020507" pitchFamily="18" charset="2"/>
              </a:rPr>
              <a:t> into this:</a:t>
            </a:r>
            <a:endParaRPr lang="en-US" altLang="en-US" b="1" baseline="30000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 sz="2600" b="1">
                <a:sym typeface="Times New Roman" panose="02020603050405020304" pitchFamily="18" charset="0"/>
              </a:rPr>
              <a:t>      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600" b="1">
                <a:sym typeface="Times New Roman" panose="02020603050405020304" pitchFamily="18" charset="0"/>
              </a:rPr>
              <a:t>(</a:t>
            </a:r>
            <a:r>
              <a:rPr lang="en-US" altLang="en-US" sz="2600" b="1">
                <a:sym typeface="Symbol" panose="05050102010706020507" pitchFamily="18" charset="2"/>
              </a:rPr>
              <a:t>r)     = </a:t>
            </a:r>
            <a:r>
              <a:rPr lang="en-US" altLang="en-US" sz="2600" b="1">
                <a:sym typeface="Times New Roman" panose="02020603050405020304" pitchFamily="18" charset="0"/>
              </a:rPr>
              <a:t> </a:t>
            </a:r>
            <a:r>
              <a:rPr lang="en-US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∫</a:t>
            </a:r>
            <a:r>
              <a:rPr lang="en-US" altLang="en-US" sz="2600" b="1">
                <a:sym typeface="Times New Roman" panose="02020603050405020304" pitchFamily="18" charset="0"/>
              </a:rPr>
              <a:t>(</a:t>
            </a:r>
            <a:r>
              <a:rPr lang="en-US" altLang="en-US" sz="2600" b="1">
                <a:sym typeface="MT Extra" panose="05050102010205020202" pitchFamily="18" charset="2"/>
              </a:rPr>
              <a:t>/</a:t>
            </a:r>
            <a:r>
              <a:rPr lang="en-US" altLang="en-US" sz="2600" b="1">
                <a:sym typeface="Times New Roman" panose="02020603050405020304" pitchFamily="18" charset="0"/>
              </a:rPr>
              <a:t>r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Times New Roman" panose="02020603050405020304" pitchFamily="18" charset="0"/>
              </a:rPr>
              <a:t>)</a:t>
            </a:r>
            <a:r>
              <a:rPr lang="en-US" altLang="en-US" sz="2600" b="1">
                <a:sym typeface="Symbol" panose="05050102010706020507" pitchFamily="18" charset="2"/>
              </a:rPr>
              <a:t>(2</a:t>
            </a:r>
            <a:r>
              <a:rPr lang="en-US" altLang="en-US" sz="2600" b="1">
                <a:sym typeface="Times New Roman" panose="02020603050405020304" pitchFamily="18" charset="0"/>
              </a:rPr>
              <a:t>m)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-½</a:t>
            </a:r>
            <a:r>
              <a:rPr lang="en-US" altLang="en-US" sz="2600" b="1">
                <a:sym typeface="Times New Roman" panose="02020603050405020304" pitchFamily="18" charset="0"/>
              </a:rPr>
              <a:t>[E + (k/r)</a:t>
            </a:r>
            <a:r>
              <a:rPr lang="en-US" altLang="en-US" sz="2600" b="1">
                <a:sym typeface="Symbol" panose="05050102010706020507" pitchFamily="18" charset="2"/>
              </a:rPr>
              <a:t>- {</a:t>
            </a:r>
            <a:r>
              <a:rPr lang="en-US" altLang="en-US" sz="2600" b="1">
                <a:sym typeface="MT Extra" panose="05050102010205020202" pitchFamily="18" charset="2"/>
              </a:rPr>
              <a:t>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Symbol" panose="05050102010706020507" pitchFamily="18" charset="2"/>
              </a:rPr>
              <a:t></a:t>
            </a:r>
            <a:r>
              <a:rPr lang="en-US" altLang="en-US" sz="2600" b="1">
                <a:sym typeface="Times New Roman" panose="02020603050405020304" pitchFamily="18" charset="0"/>
              </a:rPr>
              <a:t>(2mr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Times New Roman" panose="02020603050405020304" pitchFamily="18" charset="0"/>
              </a:rPr>
              <a:t>)}]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-½ </a:t>
            </a:r>
            <a:r>
              <a:rPr lang="en-US" altLang="en-US" sz="2600" b="1">
                <a:sym typeface="Times New Roman" panose="02020603050405020304" pitchFamily="18" charset="0"/>
              </a:rPr>
              <a:t>dr + 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600" b="1">
                <a:sym typeface="Times New Roman" panose="02020603050405020304" pitchFamily="18" charset="0"/>
              </a:rPr>
              <a:t>´</a:t>
            </a:r>
          </a:p>
          <a:p>
            <a:pPr>
              <a:tabLst>
                <a:tab pos="1600200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Integrate by first changing variables: Let </a:t>
            </a:r>
            <a:r>
              <a:rPr lang="en-US" altLang="en-US" b="1">
                <a:sym typeface="Times New Roman" panose="02020603050405020304" pitchFamily="18" charset="0"/>
              </a:rPr>
              <a:t>u </a:t>
            </a:r>
            <a:r>
              <a:rPr lang="en-US" altLang="en-US" b="1">
                <a:sym typeface="Symbol" panose="05050102010706020507" pitchFamily="18" charset="2"/>
              </a:rPr>
              <a:t> (1/r):</a:t>
            </a: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     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600" b="1">
                <a:sym typeface="Times New Roman" panose="02020603050405020304" pitchFamily="18" charset="0"/>
              </a:rPr>
              <a:t>(</a:t>
            </a:r>
            <a:r>
              <a:rPr lang="en-US" altLang="en-US" sz="2600" b="1">
                <a:sym typeface="Symbol" panose="05050102010706020507" pitchFamily="18" charset="2"/>
              </a:rPr>
              <a:t>u) =</a:t>
            </a:r>
            <a:r>
              <a:rPr lang="en-US" altLang="en-US" sz="2600" b="1">
                <a:sym typeface="MT Extra" panose="05050102010205020202" pitchFamily="18" charset="2"/>
              </a:rPr>
              <a:t>  </a:t>
            </a:r>
            <a:r>
              <a:rPr lang="en-US" altLang="en-US" sz="2600" b="1">
                <a:sym typeface="Times New Roman" panose="02020603050405020304" pitchFamily="18" charset="0"/>
              </a:rPr>
              <a:t>(</a:t>
            </a:r>
            <a:r>
              <a:rPr lang="en-US" altLang="en-US" sz="2600" b="1">
                <a:sym typeface="Symbol" panose="05050102010706020507" pitchFamily="18" charset="2"/>
              </a:rPr>
              <a:t>2</a:t>
            </a:r>
            <a:r>
              <a:rPr lang="en-US" altLang="en-US" sz="2600" b="1">
                <a:sym typeface="Times New Roman" panose="02020603050405020304" pitchFamily="18" charset="0"/>
              </a:rPr>
              <a:t>m)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-½</a:t>
            </a:r>
            <a:r>
              <a:rPr lang="en-US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∫</a:t>
            </a:r>
            <a:r>
              <a:rPr lang="en-US" altLang="en-US" sz="2600" b="1">
                <a:sym typeface="Times New Roman" panose="02020603050405020304" pitchFamily="18" charset="0"/>
              </a:rPr>
              <a:t>du [E + </a:t>
            </a:r>
            <a:r>
              <a:rPr lang="en-US" altLang="en-US" sz="2600" b="1">
                <a:sym typeface="Symbol" panose="05050102010706020507" pitchFamily="18" charset="2"/>
              </a:rPr>
              <a:t>k u - {</a:t>
            </a:r>
            <a:r>
              <a:rPr lang="en-US" altLang="en-US" sz="2600" b="1">
                <a:sym typeface="MT Extra" panose="05050102010205020202" pitchFamily="18" charset="2"/>
              </a:rPr>
              <a:t>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Symbol" panose="05050102010706020507" pitchFamily="18" charset="2"/>
              </a:rPr>
              <a:t></a:t>
            </a:r>
            <a:r>
              <a:rPr lang="en-US" altLang="en-US" sz="2600" b="1">
                <a:sym typeface="Times New Roman" panose="02020603050405020304" pitchFamily="18" charset="0"/>
              </a:rPr>
              <a:t>(2m)}u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Times New Roman" panose="02020603050405020304" pitchFamily="18" charset="0"/>
              </a:rPr>
              <a:t>]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-½ </a:t>
            </a:r>
            <a:r>
              <a:rPr lang="en-US" altLang="en-US" sz="2600" b="1">
                <a:sym typeface="Times New Roman" panose="02020603050405020304" pitchFamily="18" charset="0"/>
              </a:rPr>
              <a:t>+ 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600" b="1">
                <a:sym typeface="Times New Roman" panose="02020603050405020304" pitchFamily="18" charset="0"/>
              </a:rPr>
              <a:t>´</a:t>
            </a:r>
            <a:endParaRPr lang="en-US" altLang="en-US" sz="2600" b="1" baseline="30000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Tabulated. Result is: (</a:t>
            </a:r>
            <a:r>
              <a:rPr lang="en-US" altLang="en-US" b="1">
                <a:sym typeface="Times New Roman" panose="02020603050405020304" pitchFamily="18" charset="0"/>
              </a:rPr>
              <a:t>r = 1/u</a:t>
            </a:r>
            <a:r>
              <a:rPr lang="en-US" altLang="en-US">
                <a:sym typeface="Times New Roman" panose="02020603050405020304" pitchFamily="18" charset="0"/>
              </a:rPr>
              <a:t>)</a:t>
            </a: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	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n-US" altLang="en-US" b="1">
                <a:sym typeface="Symbol" panose="05050102010706020507" pitchFamily="18" charset="2"/>
              </a:rPr>
              <a:t>r) = cos</a:t>
            </a:r>
            <a:r>
              <a:rPr lang="en-US" altLang="en-US" b="1" baseline="30000">
                <a:sym typeface="Symbol" panose="05050102010706020507" pitchFamily="18" charset="2"/>
              </a:rPr>
              <a:t>-1</a:t>
            </a:r>
            <a:r>
              <a:rPr lang="en-US" altLang="en-US" b="1">
                <a:sym typeface="Symbol" panose="05050102010706020507" pitchFamily="18" charset="2"/>
              </a:rPr>
              <a:t>[G(r)] +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´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 b="1">
                <a:sym typeface="Symbol" panose="05050102010706020507" pitchFamily="18" charset="2"/>
              </a:rPr>
              <a:t>	           G(r)   [(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lang="en-US" altLang="en-US" b="1">
                <a:sym typeface="Times New Roman" panose="02020603050405020304" pitchFamily="18" charset="0"/>
              </a:rPr>
              <a:t>/r) -1]/e</a:t>
            </a:r>
            <a:r>
              <a:rPr lang="en-US" altLang="en-US" b="1">
                <a:sym typeface="Symbol" panose="05050102010706020507" pitchFamily="18" charset="2"/>
              </a:rPr>
              <a:t> ;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 [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</a:t>
            </a:r>
            <a:r>
              <a:rPr lang="en-US" altLang="en-US" b="1">
                <a:sym typeface="Times New Roman" panose="02020603050405020304" pitchFamily="18" charset="0"/>
              </a:rPr>
              <a:t>(mk)]</a:t>
            </a: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	   e </a:t>
            </a:r>
            <a:r>
              <a:rPr lang="en-US" altLang="en-US" b="1">
                <a:sym typeface="Symbol" panose="05050102010706020507" pitchFamily="18" charset="2"/>
              </a:rPr>
              <a:t> [ 1 + {2E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</a:t>
            </a:r>
            <a:r>
              <a:rPr lang="en-US" altLang="en-US" b="1">
                <a:sym typeface="Times New Roman" panose="02020603050405020304" pitchFamily="18" charset="0"/>
              </a:rPr>
              <a:t>(mk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)}]</a:t>
            </a:r>
            <a:r>
              <a:rPr lang="en-US" altLang="en-US" b="1" baseline="30000">
                <a:sym typeface="Times New Roman" panose="02020603050405020304" pitchFamily="18" charset="0"/>
              </a:rPr>
              <a:t>½ </a:t>
            </a:r>
          </a:p>
        </p:txBody>
      </p:sp>
    </p:spTree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6213" y="457200"/>
            <a:ext cx="10287000" cy="5162550"/>
          </a:xfrm>
        </p:spPr>
        <p:txBody>
          <a:bodyPr/>
          <a:lstStyle/>
          <a:p>
            <a:pPr>
              <a:tabLst>
                <a:tab pos="1600200" algn="l"/>
              </a:tabLst>
            </a:pP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Orbit for inverse square law force: </a:t>
            </a: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             </a:t>
            </a:r>
            <a:r>
              <a:rPr lang="en-US" altLang="en-US" b="1">
                <a:sym typeface="Symbol" panose="05050102010706020507" pitchFamily="18" charset="2"/>
              </a:rPr>
              <a:t>cos(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-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´</a:t>
            </a:r>
            <a:r>
              <a:rPr lang="en-US" altLang="en-US" b="1">
                <a:sym typeface="Symbol" panose="05050102010706020507" pitchFamily="18" charset="2"/>
              </a:rPr>
              <a:t>)  = [(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lang="en-US" altLang="en-US" b="1">
                <a:sym typeface="Times New Roman" panose="02020603050405020304" pitchFamily="18" charset="0"/>
              </a:rPr>
              <a:t>/r) -1]/e </a:t>
            </a:r>
            <a:r>
              <a:rPr lang="en-US" altLang="en-US" b="1">
                <a:sym typeface="Symbol" panose="05050102010706020507" pitchFamily="18" charset="2"/>
              </a:rPr>
              <a:t>               (1)</a:t>
            </a: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           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 [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</a:t>
            </a:r>
            <a:r>
              <a:rPr lang="en-US" altLang="en-US" b="1">
                <a:sym typeface="Times New Roman" panose="02020603050405020304" pitchFamily="18" charset="0"/>
              </a:rPr>
              <a:t>(mk)];  e </a:t>
            </a:r>
            <a:r>
              <a:rPr lang="en-US" altLang="en-US" b="1">
                <a:sym typeface="Symbol" panose="05050102010706020507" pitchFamily="18" charset="2"/>
              </a:rPr>
              <a:t> [ 1 + {2E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</a:t>
            </a:r>
            <a:r>
              <a:rPr lang="en-US" altLang="en-US" b="1">
                <a:sym typeface="Times New Roman" panose="02020603050405020304" pitchFamily="18" charset="0"/>
              </a:rPr>
              <a:t>(mk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)}]</a:t>
            </a:r>
            <a:r>
              <a:rPr lang="en-US" altLang="en-US" b="1" baseline="30000">
                <a:sym typeface="Times New Roman" panose="02020603050405020304" pitchFamily="18" charset="0"/>
              </a:rPr>
              <a:t>½</a:t>
            </a:r>
            <a:endParaRPr lang="en-US" altLang="en-US" b="1">
              <a:sym typeface="Symbol" panose="05050102010706020507" pitchFamily="18" charset="2"/>
            </a:endParaRPr>
          </a:p>
          <a:p>
            <a:pPr>
              <a:tabLst>
                <a:tab pos="1600200" algn="l"/>
              </a:tabLst>
            </a:pPr>
            <a:r>
              <a:rPr lang="en-US" altLang="en-US">
                <a:sym typeface="Symbol" panose="05050102010706020507" pitchFamily="18" charset="2"/>
              </a:rPr>
              <a:t>Rewrite </a:t>
            </a:r>
            <a:r>
              <a:rPr lang="en-US" altLang="en-US" b="1">
                <a:sym typeface="Symbol" panose="05050102010706020507" pitchFamily="18" charset="2"/>
              </a:rPr>
              <a:t>(1)</a:t>
            </a:r>
            <a:r>
              <a:rPr lang="en-US" altLang="en-US">
                <a:sym typeface="Symbol" panose="05050102010706020507" pitchFamily="18" charset="2"/>
              </a:rPr>
              <a:t> as:</a:t>
            </a: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 b="1">
                <a:sym typeface="Symbol" panose="05050102010706020507" pitchFamily="18" charset="2"/>
              </a:rPr>
              <a:t> 	                (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lang="en-US" altLang="en-US" b="1">
                <a:sym typeface="Times New Roman" panose="02020603050405020304" pitchFamily="18" charset="0"/>
              </a:rPr>
              <a:t>/r)  = 1 + e </a:t>
            </a:r>
            <a:r>
              <a:rPr lang="en-US" altLang="en-US" b="1">
                <a:sym typeface="Symbol" panose="05050102010706020507" pitchFamily="18" charset="2"/>
              </a:rPr>
              <a:t>cos(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-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´</a:t>
            </a:r>
            <a:r>
              <a:rPr lang="en-US" altLang="en-US" b="1">
                <a:sym typeface="Symbol" panose="05050102010706020507" pitchFamily="18" charset="2"/>
              </a:rPr>
              <a:t>)              (2)</a:t>
            </a:r>
          </a:p>
          <a:p>
            <a:pPr>
              <a:tabLst>
                <a:tab pos="1600200" algn="l"/>
              </a:tabLst>
            </a:pPr>
            <a:r>
              <a:rPr lang="en-US" altLang="en-US" b="1">
                <a:sym typeface="Symbol" panose="05050102010706020507" pitchFamily="18" charset="2"/>
              </a:rPr>
              <a:t>(2)  </a:t>
            </a:r>
            <a:r>
              <a:rPr lang="en-US" altLang="en-US" b="1" i="1" u="sng">
                <a:solidFill>
                  <a:srgbClr val="FF0000"/>
                </a:solidFill>
                <a:sym typeface="Symbol" panose="05050102010706020507" pitchFamily="18" charset="2"/>
              </a:rPr>
              <a:t>CONIC SECTION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 sz="2400">
                <a:sym typeface="Symbol" panose="05050102010706020507" pitchFamily="18" charset="2"/>
              </a:rPr>
              <a:t>(analytic geometry!) </a:t>
            </a:r>
          </a:p>
          <a:p>
            <a:pPr>
              <a:tabLst>
                <a:tab pos="1600200" algn="l"/>
              </a:tabLst>
            </a:pPr>
            <a:r>
              <a:rPr lang="en-US" altLang="en-US">
                <a:sym typeface="Symbol" panose="05050102010706020507" pitchFamily="18" charset="2"/>
              </a:rPr>
              <a:t>Orbit properties:</a:t>
            </a: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           	 e </a:t>
            </a:r>
            <a:r>
              <a:rPr lang="en-US" altLang="en-US" b="1">
                <a:sym typeface="Symbol" panose="05050102010706020507" pitchFamily="18" charset="2"/>
              </a:rPr>
              <a:t></a:t>
            </a:r>
            <a:r>
              <a:rPr lang="en-US" altLang="en-US" b="1" i="1">
                <a:sym typeface="Symbol" panose="05050102010706020507" pitchFamily="18" charset="2"/>
              </a:rPr>
              <a:t> Eccentricity</a:t>
            </a:r>
            <a:endParaRPr lang="en-US" altLang="en-US" b="1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 b="1">
                <a:sym typeface="Symbol" panose="05050102010706020507" pitchFamily="18" charset="2"/>
              </a:rPr>
              <a:t>            	2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 </a:t>
            </a:r>
            <a:r>
              <a:rPr lang="en-US" altLang="en-US" b="1" i="1">
                <a:sym typeface="Symbol" panose="05050102010706020507" pitchFamily="18" charset="2"/>
              </a:rPr>
              <a:t>Latus Rectum</a:t>
            </a:r>
            <a:endParaRPr lang="en-US" altLang="en-US" b="1">
              <a:sym typeface="Symbol" panose="05050102010706020507" pitchFamily="18" charset="2"/>
            </a:endParaRPr>
          </a:p>
          <a:p>
            <a:pPr>
              <a:tabLst>
                <a:tab pos="1600200" algn="l"/>
              </a:tabLst>
            </a:pPr>
            <a:endParaRPr lang="en-US" altLang="en-US" b="1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3013" y="-228600"/>
            <a:ext cx="7772400" cy="1295400"/>
          </a:xfrm>
        </p:spPr>
        <p:txBody>
          <a:bodyPr/>
          <a:lstStyle/>
          <a:p>
            <a:r>
              <a:rPr lang="en-US" altLang="en-US" sz="4000" b="1">
                <a:solidFill>
                  <a:srgbClr val="0033CC"/>
                </a:solidFill>
                <a:sym typeface="Times New Roman" panose="02020603050405020304" pitchFamily="18" charset="0"/>
              </a:rPr>
              <a:t>Conic Sections</a:t>
            </a:r>
            <a:endParaRPr lang="en-US" altLang="en-US" sz="4000" b="1">
              <a:sym typeface="Times New Roman" panose="02020603050405020304" pitchFamily="18" charset="0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5813" y="990600"/>
            <a:ext cx="9829800" cy="5715000"/>
          </a:xfrm>
        </p:spPr>
        <p:txBody>
          <a:bodyPr/>
          <a:lstStyle/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 b="1">
                <a:sym typeface="Symbol" panose="05050102010706020507" pitchFamily="18" charset="2"/>
              </a:rPr>
              <a:t> 	</a:t>
            </a:r>
            <a:r>
              <a:rPr lang="en-US" altLang="en-US">
                <a:sym typeface="Symbol" panose="05050102010706020507" pitchFamily="18" charset="2"/>
              </a:rPr>
              <a:t>A very important result!</a:t>
            </a: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>
                <a:sym typeface="Symbol" panose="05050102010706020507" pitchFamily="18" charset="2"/>
              </a:rPr>
              <a:t>	</a:t>
            </a:r>
            <a:r>
              <a:rPr lang="en-US" altLang="en-US" sz="3600" b="1" i="1" u="sng">
                <a:solidFill>
                  <a:srgbClr val="FF3300"/>
                </a:solidFill>
                <a:sym typeface="Symbol" panose="05050102010706020507" pitchFamily="18" charset="2"/>
              </a:rPr>
              <a:t>All </a:t>
            </a:r>
            <a:r>
              <a:rPr lang="en-US" altLang="en-US" sz="3600" b="1" i="1">
                <a:solidFill>
                  <a:srgbClr val="FF3300"/>
                </a:solidFill>
                <a:sym typeface="Symbol" panose="05050102010706020507" pitchFamily="18" charset="2"/>
              </a:rPr>
              <a:t>orbits for inverse r-squared forces</a:t>
            </a:r>
            <a:r>
              <a:rPr lang="en-US" altLang="en-US" sz="3600" b="1" i="1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(attractive or repulsive)</a:t>
            </a:r>
            <a:r>
              <a:rPr lang="en-US" altLang="en-US" sz="3600">
                <a:sym typeface="Symbol" panose="05050102010706020507" pitchFamily="18" charset="2"/>
              </a:rPr>
              <a:t> </a:t>
            </a:r>
            <a:r>
              <a:rPr lang="en-US" altLang="en-US" sz="3600" b="1" i="1">
                <a:solidFill>
                  <a:srgbClr val="FF3300"/>
                </a:solidFill>
                <a:sym typeface="Symbol" panose="05050102010706020507" pitchFamily="18" charset="2"/>
              </a:rPr>
              <a:t>are conic sections</a:t>
            </a:r>
            <a:r>
              <a:rPr lang="en-US" altLang="en-US" sz="3600">
                <a:sym typeface="Symbol" panose="05050102010706020507" pitchFamily="18" charset="2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 b="1">
                <a:sym typeface="Symbol" panose="05050102010706020507" pitchFamily="18" charset="2"/>
              </a:rPr>
              <a:t>                 (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lang="en-US" altLang="en-US" b="1">
                <a:sym typeface="Times New Roman" panose="02020603050405020304" pitchFamily="18" charset="0"/>
              </a:rPr>
              <a:t>/r)  = 1 + e </a:t>
            </a:r>
            <a:r>
              <a:rPr lang="en-US" altLang="en-US" b="1">
                <a:sym typeface="Symbol" panose="05050102010706020507" pitchFamily="18" charset="2"/>
              </a:rPr>
              <a:t>cos(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-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´</a:t>
            </a:r>
            <a:r>
              <a:rPr lang="en-US" altLang="en-US" b="1">
                <a:sym typeface="Symbol" panose="05050102010706020507" pitchFamily="18" charset="2"/>
              </a:rPr>
              <a:t>) </a:t>
            </a:r>
            <a:endParaRPr lang="en-US" altLang="en-US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>
                <a:sym typeface="Symbol" panose="05050102010706020507" pitchFamily="18" charset="2"/>
              </a:rPr>
              <a:t>	with</a:t>
            </a: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 b="1">
                <a:sym typeface="Symbol" panose="05050102010706020507" pitchFamily="18" charset="2"/>
              </a:rPr>
              <a:t>  	           </a:t>
            </a:r>
            <a:r>
              <a:rPr lang="en-US" altLang="en-US" b="1">
                <a:solidFill>
                  <a:srgbClr val="9900CC"/>
                </a:solidFill>
                <a:sym typeface="Symbol" panose="05050102010706020507" pitchFamily="18" charset="2"/>
              </a:rPr>
              <a:t>Eccentricity</a:t>
            </a:r>
            <a:r>
              <a:rPr lang="en-US" altLang="en-US" b="1">
                <a:sym typeface="Symbol" panose="05050102010706020507" pitchFamily="18" charset="2"/>
              </a:rPr>
              <a:t>  </a:t>
            </a:r>
            <a:r>
              <a:rPr lang="en-US" altLang="en-US" b="1">
                <a:sym typeface="Times New Roman" panose="02020603050405020304" pitchFamily="18" charset="0"/>
              </a:rPr>
              <a:t>e = </a:t>
            </a:r>
            <a:r>
              <a:rPr lang="en-US" altLang="en-US" b="1">
                <a:sym typeface="Symbol" panose="05050102010706020507" pitchFamily="18" charset="2"/>
              </a:rPr>
              <a:t>[ 1 + {2E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</a:t>
            </a:r>
            <a:r>
              <a:rPr lang="en-US" altLang="en-US" b="1">
                <a:sym typeface="Times New Roman" panose="02020603050405020304" pitchFamily="18" charset="0"/>
              </a:rPr>
              <a:t>(mk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)}]</a:t>
            </a:r>
            <a:r>
              <a:rPr lang="en-US" altLang="en-US" b="1" baseline="30000">
                <a:sym typeface="Times New Roman" panose="02020603050405020304" pitchFamily="18" charset="0"/>
              </a:rPr>
              <a:t>½</a:t>
            </a:r>
            <a:endParaRPr lang="en-US" altLang="en-US" b="1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>
                <a:sym typeface="Symbol" panose="05050102010706020507" pitchFamily="18" charset="2"/>
              </a:rPr>
              <a:t>    and </a:t>
            </a:r>
            <a:endParaRPr lang="en-US" altLang="en-US" b="1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 b="1" i="1">
                <a:sym typeface="Symbol" panose="05050102010706020507" pitchFamily="18" charset="2"/>
              </a:rPr>
              <a:t>               </a:t>
            </a:r>
            <a:r>
              <a:rPr lang="en-US" altLang="en-US" b="1">
                <a:solidFill>
                  <a:srgbClr val="9900CC"/>
                </a:solidFill>
                <a:sym typeface="Symbol" panose="05050102010706020507" pitchFamily="18" charset="2"/>
              </a:rPr>
              <a:t>Latus Rectum</a:t>
            </a:r>
            <a:r>
              <a:rPr lang="en-US" altLang="en-US" b="1" i="1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 2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lang="en-US" altLang="en-US" b="1">
                <a:sym typeface="Times New Roman" panose="02020603050405020304" pitchFamily="18" charset="0"/>
              </a:rPr>
              <a:t> = </a:t>
            </a:r>
            <a:r>
              <a:rPr lang="en-US" altLang="en-US" b="1">
                <a:sym typeface="Symbol" panose="05050102010706020507" pitchFamily="18" charset="2"/>
              </a:rPr>
              <a:t> [2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</a:t>
            </a:r>
            <a:r>
              <a:rPr lang="en-US" altLang="en-US" b="1">
                <a:sym typeface="Times New Roman" panose="02020603050405020304" pitchFamily="18" charset="0"/>
              </a:rPr>
              <a:t>(mk)]</a:t>
            </a:r>
          </a:p>
        </p:txBody>
      </p:sp>
    </p:spTree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228600"/>
            <a:ext cx="7772400" cy="609600"/>
          </a:xfrm>
        </p:spPr>
        <p:txBody>
          <a:bodyPr/>
          <a:lstStyle/>
          <a:p>
            <a:r>
              <a:rPr lang="en-US" altLang="en-US" sz="3200" b="1">
                <a:solidFill>
                  <a:srgbClr val="0033CC"/>
                </a:solidFill>
                <a:sym typeface="Times New Roman" panose="02020603050405020304" pitchFamily="18" charset="0"/>
              </a:rPr>
              <a:t>Conic Sections</a:t>
            </a:r>
            <a:r>
              <a:rPr lang="en-US" altLang="en-US" sz="4000" b="1">
                <a:solidFill>
                  <a:srgbClr val="0033CC"/>
                </a:solidFill>
                <a:sym typeface="Times New Roman" panose="02020603050405020304" pitchFamily="18" charset="0"/>
              </a:rPr>
              <a:t> </a:t>
            </a:r>
            <a:endParaRPr lang="en-US" altLang="en-US" sz="4000" b="1">
              <a:sym typeface="Times New Roman" panose="02020603050405020304" pitchFamily="18" charset="0"/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98613" y="1066800"/>
            <a:ext cx="10058400" cy="5162550"/>
          </a:xfrm>
        </p:spPr>
        <p:txBody>
          <a:bodyPr/>
          <a:lstStyle/>
          <a:p>
            <a:pPr>
              <a:tabLst>
                <a:tab pos="1600200" algn="l"/>
              </a:tabLst>
            </a:pP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Conic sections:</a:t>
            </a:r>
            <a:r>
              <a:rPr lang="en-US" altLang="en-US">
                <a:sym typeface="Symbol" panose="05050102010706020507" pitchFamily="18" charset="2"/>
              </a:rPr>
              <a:t> Curves formed by the intersection of a plane and a cone.</a:t>
            </a:r>
          </a:p>
          <a:p>
            <a:pPr>
              <a:tabLst>
                <a:tab pos="1600200" algn="l"/>
              </a:tabLst>
            </a:pP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A conic section:</a:t>
            </a:r>
            <a:r>
              <a:rPr lang="en-US" altLang="en-US">
                <a:sym typeface="Symbol" panose="05050102010706020507" pitchFamily="18" charset="2"/>
              </a:rPr>
              <a:t> A curve formed by the loci of points </a:t>
            </a:r>
            <a:r>
              <a:rPr lang="en-US" altLang="en-US" sz="2400">
                <a:sym typeface="Symbol" panose="05050102010706020507" pitchFamily="18" charset="2"/>
              </a:rPr>
              <a:t>(in a plane)</a:t>
            </a:r>
            <a:r>
              <a:rPr lang="en-US" altLang="en-US">
                <a:sym typeface="Symbol" panose="05050102010706020507" pitchFamily="18" charset="2"/>
              </a:rPr>
              <a:t> where the ratio of the distance from a fixed point (</a:t>
            </a:r>
            <a:r>
              <a:rPr lang="en-US" altLang="en-US" b="1" i="1">
                <a:solidFill>
                  <a:srgbClr val="9900CC"/>
                </a:solidFill>
                <a:sym typeface="Symbol" panose="05050102010706020507" pitchFamily="18" charset="2"/>
              </a:rPr>
              <a:t>the focus</a:t>
            </a:r>
            <a:r>
              <a:rPr lang="en-US" altLang="en-US">
                <a:sym typeface="Symbol" panose="05050102010706020507" pitchFamily="18" charset="2"/>
              </a:rPr>
              <a:t>) to a fixed line (</a:t>
            </a:r>
            <a:r>
              <a:rPr lang="en-US" altLang="en-US" b="1" i="1">
                <a:solidFill>
                  <a:srgbClr val="9900CC"/>
                </a:solidFill>
                <a:sym typeface="Symbol" panose="05050102010706020507" pitchFamily="18" charset="2"/>
              </a:rPr>
              <a:t>the directorix</a:t>
            </a:r>
            <a:r>
              <a:rPr lang="en-US" altLang="en-US">
                <a:sym typeface="Symbol" panose="05050102010706020507" pitchFamily="18" charset="2"/>
              </a:rPr>
              <a:t>) is a constant. </a:t>
            </a:r>
          </a:p>
          <a:p>
            <a:pPr>
              <a:tabLst>
                <a:tab pos="1600200" algn="l"/>
              </a:tabLst>
            </a:pP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Conic Section</a:t>
            </a:r>
            <a:endParaRPr lang="en-US" altLang="en-US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 b="1">
                <a:sym typeface="Symbol" panose="05050102010706020507" pitchFamily="18" charset="2"/>
              </a:rPr>
              <a:t> 	         	  (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lang="en-US" altLang="en-US" b="1">
                <a:sym typeface="Times New Roman" panose="02020603050405020304" pitchFamily="18" charset="0"/>
              </a:rPr>
              <a:t>/r)  = 1 + e </a:t>
            </a:r>
            <a:r>
              <a:rPr lang="en-US" altLang="en-US" b="1">
                <a:sym typeface="Symbol" panose="05050102010706020507" pitchFamily="18" charset="2"/>
              </a:rPr>
              <a:t>cos(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-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´</a:t>
            </a:r>
            <a:r>
              <a:rPr lang="en-US" altLang="en-US" b="1">
                <a:sym typeface="Symbol" panose="05050102010706020507" pitchFamily="18" charset="2"/>
              </a:rPr>
              <a:t>) </a:t>
            </a:r>
          </a:p>
          <a:p>
            <a:pPr>
              <a:tabLst>
                <a:tab pos="1600200" algn="l"/>
              </a:tabLst>
            </a:pPr>
            <a:r>
              <a:rPr lang="en-US" altLang="en-US">
                <a:sym typeface="Symbol" panose="05050102010706020507" pitchFamily="18" charset="2"/>
              </a:rPr>
              <a:t>The specific type of curve depends on eccentricity </a:t>
            </a:r>
            <a:r>
              <a:rPr lang="en-US" altLang="en-US" b="1">
                <a:sym typeface="Times New Roman" panose="02020603050405020304" pitchFamily="18" charset="0"/>
              </a:rPr>
              <a:t>e. </a:t>
            </a:r>
            <a:r>
              <a:rPr lang="en-US" altLang="en-US">
                <a:sym typeface="Times New Roman" panose="02020603050405020304" pitchFamily="18" charset="0"/>
              </a:rPr>
              <a:t>For objects in orbit, this, in turn, depends on the energy </a:t>
            </a:r>
            <a:r>
              <a:rPr lang="en-US" altLang="en-US" b="1">
                <a:sym typeface="Times New Roman" panose="02020603050405020304" pitchFamily="18" charset="0"/>
              </a:rPr>
              <a:t>E </a:t>
            </a:r>
            <a:r>
              <a:rPr lang="en-US" altLang="en-US">
                <a:sym typeface="Times New Roman" panose="02020603050405020304" pitchFamily="18" charset="0"/>
              </a:rPr>
              <a:t>and the angular momentum 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>
                <a:sym typeface="Times New Roman" panose="02020603050405020304" pitchFamily="18" charset="0"/>
              </a:rPr>
              <a:t>.</a:t>
            </a:r>
            <a:endParaRPr lang="en-US" altLang="en-US" b="1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</a:tabLst>
            </a:pPr>
            <a:endParaRPr lang="en-US" altLang="en-US" b="1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0613" y="457200"/>
            <a:ext cx="7772400" cy="4705350"/>
          </a:xfrm>
        </p:spPr>
        <p:txBody>
          <a:bodyPr/>
          <a:lstStyle/>
          <a:p>
            <a:pPr>
              <a:tabLst>
                <a:tab pos="1600200" algn="l"/>
              </a:tabLst>
            </a:pPr>
            <a:r>
              <a:rPr lang="en-US" altLang="en-US" sz="2400" b="1">
                <a:solidFill>
                  <a:srgbClr val="0033CC"/>
                </a:solidFill>
                <a:sym typeface="Times New Roman" panose="02020603050405020304" pitchFamily="18" charset="0"/>
              </a:rPr>
              <a:t>Conic Section</a:t>
            </a:r>
            <a:r>
              <a:rPr lang="en-US" altLang="en-US" sz="2400">
                <a:sym typeface="Symbol" panose="05050102010706020507" pitchFamily="18" charset="2"/>
              </a:rPr>
              <a:t>    </a:t>
            </a: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 sz="2400" b="1">
                <a:sym typeface="Symbol" panose="05050102010706020507" pitchFamily="18" charset="2"/>
              </a:rPr>
              <a:t>(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lang="en-US" altLang="en-US" sz="2400" b="1">
                <a:sym typeface="Times New Roman" panose="02020603050405020304" pitchFamily="18" charset="0"/>
              </a:rPr>
              <a:t>/r)  = 1 + e </a:t>
            </a:r>
            <a:r>
              <a:rPr lang="en-US" altLang="en-US" sz="2400" b="1">
                <a:sym typeface="Symbol" panose="05050102010706020507" pitchFamily="18" charset="2"/>
              </a:rPr>
              <a:t>cos(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400" b="1">
                <a:sym typeface="Times New Roman" panose="02020603050405020304" pitchFamily="18" charset="0"/>
              </a:rPr>
              <a:t> -  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400" b="1">
                <a:sym typeface="Times New Roman" panose="02020603050405020304" pitchFamily="18" charset="0"/>
              </a:rPr>
              <a:t>´</a:t>
            </a:r>
            <a:r>
              <a:rPr lang="en-US" altLang="en-US" sz="2400" b="1">
                <a:sym typeface="Symbol" panose="05050102010706020507" pitchFamily="18" charset="2"/>
              </a:rPr>
              <a:t>)</a:t>
            </a:r>
            <a:endParaRPr lang="en-US" altLang="en-US" sz="2400">
              <a:sym typeface="Symbol" panose="05050102010706020507" pitchFamily="18" charset="2"/>
            </a:endParaRPr>
          </a:p>
          <a:p>
            <a:pPr>
              <a:tabLst>
                <a:tab pos="1600200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Type of curve depends </a:t>
            </a: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	on eccentricity </a:t>
            </a:r>
            <a:r>
              <a:rPr lang="en-US" altLang="en-US" sz="2400" b="1">
                <a:sym typeface="Times New Roman" panose="02020603050405020304" pitchFamily="18" charset="0"/>
              </a:rPr>
              <a:t>e. </a:t>
            </a: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 sz="2400" b="1">
                <a:sym typeface="Times New Roman" panose="02020603050405020304" pitchFamily="18" charset="0"/>
              </a:rPr>
              <a:t>	</a:t>
            </a:r>
            <a:r>
              <a:rPr lang="en-US" altLang="en-US" sz="2400">
                <a:sym typeface="Times New Roman" panose="02020603050405020304" pitchFamily="18" charset="0"/>
              </a:rPr>
              <a:t>In Figure,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ε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  <a:r>
              <a:rPr lang="en-US" altLang="en-US" sz="2400" b="1">
                <a:sym typeface="Symbol" panose="05050102010706020507" pitchFamily="18" charset="2"/>
              </a:rPr>
              <a:t> e</a:t>
            </a:r>
            <a:endParaRPr lang="en-US" altLang="en-US" sz="2400" b="1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</a:tabLst>
            </a:pPr>
            <a:endParaRPr lang="en-US" altLang="en-US" sz="2400" b="1">
              <a:sym typeface="Symbol" panose="05050102010706020507" pitchFamily="18" charset="2"/>
            </a:endParaRPr>
          </a:p>
        </p:txBody>
      </p:sp>
      <p:pic>
        <p:nvPicPr>
          <p:cNvPr id="93187" name="Picture 7" descr="Ch3F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650" y="533400"/>
            <a:ext cx="4652963" cy="570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228600"/>
            <a:ext cx="9818688" cy="649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76200"/>
            <a:ext cx="7772400" cy="914400"/>
          </a:xfrm>
        </p:spPr>
        <p:txBody>
          <a:bodyPr/>
          <a:lstStyle/>
          <a:p>
            <a:r>
              <a:rPr lang="en-US" altLang="en-US" b="1">
                <a:solidFill>
                  <a:srgbClr val="0033CC"/>
                </a:solidFill>
                <a:sym typeface="Times New Roman" panose="02020603050405020304" pitchFamily="18" charset="0"/>
              </a:rPr>
              <a:t>Conic Section Orbits</a:t>
            </a:r>
            <a:endParaRPr lang="en-US" altLang="en-US" sz="4000" b="1">
              <a:sym typeface="Times New Roman" panose="02020603050405020304" pitchFamily="18" charset="0"/>
            </a:endParaRP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3413" y="990600"/>
            <a:ext cx="9525000" cy="5881688"/>
          </a:xfrm>
        </p:spPr>
        <p:txBody>
          <a:bodyPr/>
          <a:lstStyle/>
          <a:p>
            <a:pPr>
              <a:tabLst>
                <a:tab pos="1600200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In the following discussion, we need 2 properties of the </a:t>
            </a:r>
            <a:r>
              <a:rPr lang="en-US" altLang="en-US" sz="2400">
                <a:sym typeface="Times New Roman" panose="02020603050405020304" pitchFamily="18" charset="0"/>
              </a:rPr>
              <a:t>effective (1d, </a:t>
            </a:r>
            <a:r>
              <a:rPr lang="en-US" altLang="en-US" sz="2400" b="1">
                <a:sym typeface="Times New Roman" panose="02020603050405020304" pitchFamily="18" charset="0"/>
              </a:rPr>
              <a:t>r-</a:t>
            </a:r>
            <a:r>
              <a:rPr lang="en-US" altLang="en-US" sz="2400">
                <a:sym typeface="Times New Roman" panose="02020603050405020304" pitchFamily="18" charset="0"/>
              </a:rPr>
              <a:t>dependent) potential, which (as we’ve seen) </a:t>
            </a: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governs the orbit behavior</a:t>
            </a:r>
            <a:r>
              <a:rPr lang="en-US" altLang="en-US" sz="2400">
                <a:sym typeface="Times New Roman" panose="02020603050405020304" pitchFamily="18" charset="0"/>
              </a:rPr>
              <a:t> for a fixed energy </a:t>
            </a:r>
            <a:r>
              <a:rPr lang="en-US" altLang="en-US" sz="2400" b="1">
                <a:sym typeface="Times New Roman" panose="02020603050405020304" pitchFamily="18" charset="0"/>
              </a:rPr>
              <a:t>E</a:t>
            </a:r>
            <a:r>
              <a:rPr lang="en-US" altLang="en-US" sz="2400">
                <a:sym typeface="Times New Roman" panose="02020603050405020304" pitchFamily="18" charset="0"/>
              </a:rPr>
              <a:t> &amp; angular momentum </a:t>
            </a:r>
            <a:r>
              <a:rPr lang="en-US" altLang="en-US" sz="2400" b="1">
                <a:sym typeface="MT Extra" panose="05050102010205020202" pitchFamily="18" charset="2"/>
              </a:rPr>
              <a:t></a:t>
            </a:r>
            <a:r>
              <a:rPr lang="en-US" altLang="en-US" sz="2400">
                <a:sym typeface="Times New Roman" panose="02020603050405020304" pitchFamily="18" charset="0"/>
              </a:rPr>
              <a:t>. For  </a:t>
            </a:r>
            <a:r>
              <a:rPr lang="en-US" altLang="en-US" sz="2400" b="1">
                <a:sym typeface="Times New Roman" panose="02020603050405020304" pitchFamily="18" charset="0"/>
              </a:rPr>
              <a:t>V(r) = -(k/r)</a:t>
            </a:r>
            <a:r>
              <a:rPr lang="en-US" altLang="en-US" sz="2400">
                <a:sym typeface="Times New Roman" panose="02020603050405020304" pitchFamily="18" charset="0"/>
              </a:rPr>
              <a:t> this is:</a:t>
            </a: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		   </a:t>
            </a:r>
            <a:r>
              <a:rPr lang="en-US" altLang="en-US" b="1">
                <a:sym typeface="Times New Roman" panose="02020603050405020304" pitchFamily="18" charset="0"/>
              </a:rPr>
              <a:t>V´(</a:t>
            </a:r>
            <a:r>
              <a:rPr lang="en-US" altLang="en-US" b="1">
                <a:sym typeface="Symbol" panose="05050102010706020507" pitchFamily="18" charset="2"/>
              </a:rPr>
              <a:t>r)</a:t>
            </a:r>
            <a:r>
              <a:rPr lang="en-US" altLang="en-US">
                <a:sym typeface="Times New Roman" panose="02020603050405020304" pitchFamily="18" charset="0"/>
              </a:rPr>
              <a:t> =  </a:t>
            </a:r>
            <a:r>
              <a:rPr lang="en-US" altLang="en-US" b="1">
                <a:sym typeface="Times New Roman" panose="02020603050405020304" pitchFamily="18" charset="0"/>
              </a:rPr>
              <a:t>-(k/r)</a:t>
            </a:r>
            <a:r>
              <a:rPr lang="en-US" altLang="en-US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Times New Roman" panose="02020603050405020304" pitchFamily="18" charset="0"/>
              </a:rPr>
              <a:t>+ </a:t>
            </a:r>
            <a:r>
              <a:rPr lang="en-US" altLang="en-US" b="1">
                <a:sym typeface="Symbol" panose="05050102010706020507" pitchFamily="18" charset="2"/>
              </a:rPr>
              <a:t>[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 </a:t>
            </a:r>
            <a:r>
              <a:rPr lang="en-US" altLang="en-US" b="1">
                <a:sym typeface="Times New Roman" panose="02020603050405020304" pitchFamily="18" charset="0"/>
              </a:rPr>
              <a:t>{2m(</a:t>
            </a:r>
            <a:r>
              <a:rPr lang="en-US" altLang="en-US" b="1">
                <a:sym typeface="Symbol" panose="05050102010706020507" pitchFamily="18" charset="2"/>
              </a:rPr>
              <a:t>r</a:t>
            </a:r>
            <a:r>
              <a:rPr lang="en-US" altLang="en-US" b="1">
                <a:sym typeface="Times New Roman" panose="02020603050405020304" pitchFamily="18" charset="0"/>
              </a:rPr>
              <a:t>)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}]</a:t>
            </a:r>
          </a:p>
          <a:p>
            <a:pPr>
              <a:tabLst>
                <a:tab pos="1600200" algn="l"/>
              </a:tabLst>
            </a:pPr>
            <a:endParaRPr lang="en-US" altLang="en-US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 b="1">
                <a:solidFill>
                  <a:srgbClr val="336600"/>
                </a:solidFill>
                <a:sym typeface="Times New Roman" panose="02020603050405020304" pitchFamily="18" charset="0"/>
              </a:rPr>
              <a:t>1.</a:t>
            </a:r>
            <a:r>
              <a:rPr lang="en-US" altLang="en-US">
                <a:sym typeface="Times New Roman" panose="02020603050405020304" pitchFamily="18" charset="0"/>
              </a:rPr>
              <a:t> It is easily shown that </a:t>
            </a:r>
            <a:r>
              <a:rPr lang="en-US" altLang="en-US" b="1">
                <a:solidFill>
                  <a:srgbClr val="0033CC"/>
                </a:solidFill>
                <a:sym typeface="Times New Roman" panose="02020603050405020304" pitchFamily="18" charset="0"/>
              </a:rPr>
              <a:t>the r = r</a:t>
            </a:r>
            <a:r>
              <a:rPr lang="en-US" altLang="en-US" b="1" baseline="-25000">
                <a:solidFill>
                  <a:srgbClr val="0033CC"/>
                </a:solidFill>
                <a:sym typeface="Times New Roman" panose="02020603050405020304" pitchFamily="18" charset="0"/>
              </a:rPr>
              <a:t>0</a:t>
            </a:r>
            <a:r>
              <a:rPr lang="en-US" altLang="en-US" b="1">
                <a:solidFill>
                  <a:srgbClr val="0033CC"/>
                </a:solidFill>
                <a:sym typeface="Times New Roman" panose="02020603050405020304" pitchFamily="18" charset="0"/>
              </a:rPr>
              <a:t> where V´(</a:t>
            </a:r>
            <a:r>
              <a:rPr lang="en-US" altLang="en-US" b="1">
                <a:solidFill>
                  <a:srgbClr val="0033CC"/>
                </a:solidFill>
                <a:sym typeface="Symbol" panose="05050102010706020507" pitchFamily="18" charset="2"/>
              </a:rPr>
              <a:t>r)</a:t>
            </a:r>
            <a:r>
              <a:rPr lang="en-US" altLang="en-US" b="1">
                <a:solidFill>
                  <a:srgbClr val="0033CC"/>
                </a:solidFill>
                <a:sym typeface="Times New Roman" panose="02020603050405020304" pitchFamily="18" charset="0"/>
              </a:rPr>
              <a:t> has a minimum is:</a:t>
            </a:r>
            <a:r>
              <a:rPr lang="en-US" altLang="en-US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Times New Roman" panose="02020603050405020304" pitchFamily="18" charset="0"/>
              </a:rPr>
              <a:t>r</a:t>
            </a:r>
            <a:r>
              <a:rPr lang="en-US" altLang="en-US" b="1" baseline="-25000">
                <a:sym typeface="Times New Roman" panose="02020603050405020304" pitchFamily="18" charset="0"/>
              </a:rPr>
              <a:t>0</a:t>
            </a:r>
            <a:r>
              <a:rPr lang="en-US" altLang="en-US" b="1">
                <a:sym typeface="Times New Roman" panose="02020603050405020304" pitchFamily="18" charset="0"/>
              </a:rPr>
              <a:t> = [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 </a:t>
            </a:r>
            <a:r>
              <a:rPr lang="en-US" altLang="en-US" b="1">
                <a:sym typeface="Times New Roman" panose="02020603050405020304" pitchFamily="18" charset="0"/>
              </a:rPr>
              <a:t>(2mk)]</a:t>
            </a:r>
            <a:r>
              <a:rPr lang="en-US" altLang="en-US">
                <a:sym typeface="Times New Roman" panose="02020603050405020304" pitchFamily="18" charset="0"/>
              </a:rPr>
              <a:t>. </a:t>
            </a:r>
            <a:r>
              <a:rPr lang="en-US" altLang="en-US" sz="2400">
                <a:sym typeface="Times New Roman" panose="02020603050405020304" pitchFamily="18" charset="0"/>
              </a:rPr>
              <a:t>(We’ve seen in our general discussion that this is the radius of a circular orbit.) </a:t>
            </a:r>
            <a:r>
              <a:rPr lang="en-US" altLang="en-US">
                <a:sym typeface="Times New Roman" panose="02020603050405020304" pitchFamily="18" charset="0"/>
              </a:rPr>
              <a:t> </a:t>
            </a:r>
          </a:p>
          <a:p>
            <a:pPr>
              <a:tabLst>
                <a:tab pos="1600200" algn="l"/>
              </a:tabLst>
            </a:pPr>
            <a:endParaRPr lang="en-US" altLang="en-US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</a:tabLst>
            </a:pPr>
            <a:r>
              <a:rPr lang="en-US" altLang="en-US" b="1">
                <a:solidFill>
                  <a:srgbClr val="336600"/>
                </a:solidFill>
                <a:sym typeface="Times New Roman" panose="02020603050405020304" pitchFamily="18" charset="0"/>
              </a:rPr>
              <a:t>2.</a:t>
            </a:r>
            <a:r>
              <a:rPr lang="en-US" altLang="en-US">
                <a:sym typeface="Times New Roman" panose="02020603050405020304" pitchFamily="18" charset="0"/>
              </a:rPr>
              <a:t> Its also easily shown that </a:t>
            </a:r>
            <a:r>
              <a:rPr lang="en-US" altLang="en-US" b="1">
                <a:solidFill>
                  <a:srgbClr val="0033CC"/>
                </a:solidFill>
                <a:sym typeface="Times New Roman" panose="02020603050405020304" pitchFamily="18" charset="0"/>
              </a:rPr>
              <a:t>the value of V´at r</a:t>
            </a:r>
            <a:r>
              <a:rPr lang="en-US" altLang="en-US" b="1" baseline="-25000">
                <a:solidFill>
                  <a:srgbClr val="0033CC"/>
                </a:solidFill>
                <a:sym typeface="Times New Roman" panose="02020603050405020304" pitchFamily="18" charset="0"/>
              </a:rPr>
              <a:t>0</a:t>
            </a:r>
            <a:r>
              <a:rPr lang="en-US" altLang="en-US" b="1">
                <a:solidFill>
                  <a:srgbClr val="0033CC"/>
                </a:solidFill>
                <a:sym typeface="Times New Roman" panose="02020603050405020304" pitchFamily="18" charset="0"/>
              </a:rPr>
              <a:t> is:</a:t>
            </a:r>
            <a:r>
              <a:rPr lang="en-US" altLang="en-US">
                <a:sym typeface="Times New Roman" panose="02020603050405020304" pitchFamily="18" charset="0"/>
              </a:rPr>
              <a:t>  	</a:t>
            </a:r>
            <a:r>
              <a:rPr lang="en-US" altLang="en-US" b="1">
                <a:sym typeface="Times New Roman" panose="02020603050405020304" pitchFamily="18" charset="0"/>
              </a:rPr>
              <a:t>V´(r</a:t>
            </a:r>
            <a:r>
              <a:rPr lang="en-US" altLang="en-US" b="1" baseline="-25000">
                <a:sym typeface="Times New Roman" panose="02020603050405020304" pitchFamily="18" charset="0"/>
              </a:rPr>
              <a:t>0</a:t>
            </a:r>
            <a:r>
              <a:rPr lang="en-US" altLang="en-US" b="1">
                <a:sym typeface="Symbol" panose="05050102010706020507" pitchFamily="18" charset="2"/>
              </a:rPr>
              <a:t>)</a:t>
            </a:r>
            <a:r>
              <a:rPr lang="en-US" altLang="en-US" b="1">
                <a:sym typeface="Times New Roman" panose="02020603050405020304" pitchFamily="18" charset="0"/>
              </a:rPr>
              <a:t> = -(mk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)/(2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)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 (</a:t>
            </a:r>
            <a:r>
              <a:rPr lang="en-US" altLang="en-US" b="1">
                <a:sym typeface="Times New Roman" panose="02020603050405020304" pitchFamily="18" charset="0"/>
              </a:rPr>
              <a:t>V´)</a:t>
            </a:r>
            <a:r>
              <a:rPr lang="en-US" altLang="en-US" b="1" baseline="-25000">
                <a:sym typeface="Times New Roman" panose="02020603050405020304" pitchFamily="18" charset="0"/>
              </a:rPr>
              <a:t>min </a:t>
            </a:r>
            <a:r>
              <a:rPr lang="en-US" altLang="en-US" b="1">
                <a:sym typeface="Symbol" panose="05050102010706020507" pitchFamily="18" charset="2"/>
              </a:rPr>
              <a:t> E</a:t>
            </a:r>
            <a:r>
              <a:rPr lang="en-US" altLang="en-US" b="1" baseline="-25000">
                <a:sym typeface="Symbol" panose="05050102010706020507" pitchFamily="18" charset="2"/>
              </a:rPr>
              <a:t>circular</a:t>
            </a:r>
            <a:endParaRPr lang="en-US" altLang="en-US" b="1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613" y="609600"/>
            <a:ext cx="9677400" cy="4705350"/>
          </a:xfrm>
        </p:spPr>
        <p:txBody>
          <a:bodyPr/>
          <a:lstStyle/>
          <a:p>
            <a:pPr>
              <a:tabLst>
                <a:tab pos="1600200" algn="l"/>
                <a:tab pos="4860925" algn="l"/>
              </a:tabLst>
            </a:pPr>
            <a:r>
              <a:rPr lang="en-US" altLang="en-US">
                <a:sym typeface="Symbol" panose="05050102010706020507" pitchFamily="18" charset="2"/>
              </a:rPr>
              <a:t>We’ve shown that all orbits for inverse </a:t>
            </a:r>
            <a:r>
              <a:rPr lang="en-US" altLang="en-US" b="1">
                <a:sym typeface="Symbol" panose="05050102010706020507" pitchFamily="18" charset="2"/>
              </a:rPr>
              <a:t>r-</a:t>
            </a:r>
            <a:r>
              <a:rPr lang="en-US" altLang="en-US">
                <a:sym typeface="Symbol" panose="05050102010706020507" pitchFamily="18" charset="2"/>
              </a:rPr>
              <a:t>squared forces </a:t>
            </a:r>
            <a:r>
              <a:rPr lang="en-US" altLang="en-US" sz="2400">
                <a:sym typeface="Symbol" panose="05050102010706020507" pitchFamily="18" charset="2"/>
              </a:rPr>
              <a:t>(attractive or repulsive)</a:t>
            </a:r>
            <a:r>
              <a:rPr lang="en-US" altLang="en-US">
                <a:sym typeface="Symbol" panose="05050102010706020507" pitchFamily="18" charset="2"/>
              </a:rPr>
              <a:t> are </a:t>
            </a: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conic sections</a:t>
            </a:r>
            <a:r>
              <a:rPr lang="en-US" altLang="en-US">
                <a:sym typeface="Symbol" panose="05050102010706020507" pitchFamily="18" charset="2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Symbol" panose="05050102010706020507" pitchFamily="18" charset="2"/>
              </a:rPr>
              <a:t>                 (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lang="en-US" altLang="en-US" b="1">
                <a:sym typeface="Times New Roman" panose="02020603050405020304" pitchFamily="18" charset="0"/>
              </a:rPr>
              <a:t>/r)  = 1 + e </a:t>
            </a:r>
            <a:r>
              <a:rPr lang="en-US" altLang="en-US" b="1">
                <a:sym typeface="Symbol" panose="05050102010706020507" pitchFamily="18" charset="2"/>
              </a:rPr>
              <a:t>cos(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- 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´</a:t>
            </a:r>
            <a:r>
              <a:rPr lang="en-US" altLang="en-US" b="1">
                <a:sym typeface="Symbol" panose="05050102010706020507" pitchFamily="18" charset="2"/>
              </a:rPr>
              <a:t>)</a:t>
            </a:r>
          </a:p>
          <a:p>
            <a:pPr lvl="1">
              <a:tabLst>
                <a:tab pos="1600200" algn="l"/>
                <a:tab pos="4860925" algn="l"/>
              </a:tabLst>
            </a:pPr>
            <a:r>
              <a:rPr lang="en-US" altLang="en-US">
                <a:sym typeface="Symbol" panose="05050102010706020507" pitchFamily="18" charset="2"/>
              </a:rPr>
              <a:t>As we just saw, </a:t>
            </a:r>
            <a:r>
              <a:rPr lang="en-US" altLang="en-US" b="1" i="1" u="sng">
                <a:solidFill>
                  <a:srgbClr val="0033CC"/>
                </a:solidFill>
                <a:sym typeface="Symbol" panose="05050102010706020507" pitchFamily="18" charset="2"/>
              </a:rPr>
              <a:t>the shape</a:t>
            </a:r>
            <a:r>
              <a:rPr lang="en-US" altLang="en-US">
                <a:sym typeface="Symbol" panose="05050102010706020507" pitchFamily="18" charset="2"/>
              </a:rPr>
              <a:t> of curve (orbit) depends on the eccentricity </a:t>
            </a:r>
            <a:r>
              <a:rPr lang="en-US" altLang="en-US" b="1">
                <a:sym typeface="Times New Roman" panose="02020603050405020304" pitchFamily="18" charset="0"/>
              </a:rPr>
              <a:t>e </a:t>
            </a:r>
            <a:r>
              <a:rPr lang="en-US" altLang="en-US" b="1">
                <a:sym typeface="Symbol" panose="05050102010706020507" pitchFamily="18" charset="2"/>
              </a:rPr>
              <a:t> [ 1 + {2E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</a:t>
            </a:r>
            <a:r>
              <a:rPr lang="en-US" altLang="en-US" b="1">
                <a:sym typeface="Times New Roman" panose="02020603050405020304" pitchFamily="18" charset="0"/>
              </a:rPr>
              <a:t>(mk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)}]</a:t>
            </a:r>
            <a:r>
              <a:rPr lang="en-US" altLang="en-US" b="1" baseline="30000">
                <a:sym typeface="Times New Roman" panose="02020603050405020304" pitchFamily="18" charset="0"/>
              </a:rPr>
              <a:t>½</a:t>
            </a:r>
          </a:p>
          <a:p>
            <a:pPr lvl="1">
              <a:tabLst>
                <a:tab pos="1600200" algn="l"/>
                <a:tab pos="4860925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Clearly this depends on energy </a:t>
            </a:r>
            <a:r>
              <a:rPr lang="en-US" altLang="en-US" b="1">
                <a:sym typeface="Times New Roman" panose="02020603050405020304" pitchFamily="18" charset="0"/>
              </a:rPr>
              <a:t>E</a:t>
            </a:r>
            <a:r>
              <a:rPr lang="en-US" altLang="en-US">
                <a:sym typeface="Times New Roman" panose="02020603050405020304" pitchFamily="18" charset="0"/>
              </a:rPr>
              <a:t>, &amp; angular momentum 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>
                <a:sym typeface="Times New Roman" panose="02020603050405020304" pitchFamily="18" charset="0"/>
              </a:rPr>
              <a:t>!</a:t>
            </a:r>
          </a:p>
          <a:p>
            <a:pPr lvl="1">
              <a:tabLst>
                <a:tab pos="1600200" algn="l"/>
                <a:tab pos="4860925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Note: 	           </a:t>
            </a:r>
            <a:r>
              <a:rPr lang="en-US" altLang="en-US" b="1">
                <a:sym typeface="Symbol" panose="05050102010706020507" pitchFamily="18" charset="2"/>
              </a:rPr>
              <a:t>(</a:t>
            </a:r>
            <a:r>
              <a:rPr lang="en-US" altLang="en-US" b="1">
                <a:sym typeface="Times New Roman" panose="02020603050405020304" pitchFamily="18" charset="0"/>
              </a:rPr>
              <a:t>V´)</a:t>
            </a:r>
            <a:r>
              <a:rPr lang="en-US" altLang="en-US" b="1" baseline="-25000">
                <a:sym typeface="Times New Roman" panose="02020603050405020304" pitchFamily="18" charset="0"/>
              </a:rPr>
              <a:t>min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 -</a:t>
            </a:r>
            <a:r>
              <a:rPr lang="en-US" altLang="en-US">
                <a:sym typeface="Times New Roman" panose="02020603050405020304" pitchFamily="18" charset="0"/>
              </a:rPr>
              <a:t>(</a:t>
            </a:r>
            <a:r>
              <a:rPr lang="en-US" altLang="en-US" b="1">
                <a:sym typeface="Times New Roman" panose="02020603050405020304" pitchFamily="18" charset="0"/>
              </a:rPr>
              <a:t>mk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)/(2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)</a:t>
            </a:r>
            <a:endParaRPr lang="en-US" altLang="en-US" b="1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        e </a:t>
            </a:r>
            <a:r>
              <a:rPr lang="en-US" altLang="en-US" b="1">
                <a:sym typeface="Symbol" panose="05050102010706020507" pitchFamily="18" charset="2"/>
              </a:rPr>
              <a:t>&gt; 1  E &gt; 0		  </a:t>
            </a:r>
            <a:r>
              <a:rPr lang="en-US" altLang="en-US" b="1" i="1" u="sng">
                <a:solidFill>
                  <a:srgbClr val="FF3300"/>
                </a:solidFill>
                <a:sym typeface="Symbol" panose="05050102010706020507" pitchFamily="18" charset="2"/>
              </a:rPr>
              <a:t>Hyperbola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        e </a:t>
            </a:r>
            <a:r>
              <a:rPr lang="en-US" altLang="en-US" b="1">
                <a:sym typeface="Symbol" panose="05050102010706020507" pitchFamily="18" charset="2"/>
              </a:rPr>
              <a:t>= 1  E = 0		  </a:t>
            </a:r>
            <a:r>
              <a:rPr lang="en-US" altLang="en-US" b="1" i="1" u="sng">
                <a:solidFill>
                  <a:srgbClr val="0033CC"/>
                </a:solidFill>
                <a:sym typeface="Symbol" panose="05050102010706020507" pitchFamily="18" charset="2"/>
              </a:rPr>
              <a:t>Parabola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 i="1">
                <a:sym typeface="Symbol" panose="05050102010706020507" pitchFamily="18" charset="2"/>
              </a:rPr>
              <a:t>	        </a:t>
            </a:r>
            <a:r>
              <a:rPr lang="en-US" altLang="en-US" b="1">
                <a:sym typeface="Symbol" panose="05050102010706020507" pitchFamily="18" charset="2"/>
              </a:rPr>
              <a:t>0 &lt; </a:t>
            </a:r>
            <a:r>
              <a:rPr lang="en-US" altLang="en-US" b="1">
                <a:sym typeface="Times New Roman" panose="02020603050405020304" pitchFamily="18" charset="0"/>
              </a:rPr>
              <a:t>e </a:t>
            </a:r>
            <a:r>
              <a:rPr lang="en-US" altLang="en-US" b="1">
                <a:sym typeface="Symbol" panose="05050102010706020507" pitchFamily="18" charset="2"/>
              </a:rPr>
              <a:t>&lt; 1  (</a:t>
            </a:r>
            <a:r>
              <a:rPr lang="en-US" altLang="en-US" b="1">
                <a:sym typeface="Times New Roman" panose="02020603050405020304" pitchFamily="18" charset="0"/>
              </a:rPr>
              <a:t>V´)</a:t>
            </a:r>
            <a:r>
              <a:rPr lang="en-US" altLang="en-US" b="1" baseline="-25000">
                <a:sym typeface="Times New Roman" panose="02020603050405020304" pitchFamily="18" charset="0"/>
              </a:rPr>
              <a:t>min</a:t>
            </a:r>
            <a:r>
              <a:rPr lang="en-US" altLang="en-US" b="1">
                <a:sym typeface="Symbol" panose="05050102010706020507" pitchFamily="18" charset="2"/>
              </a:rPr>
              <a:t> &lt; E &lt; 0 	  </a:t>
            </a:r>
            <a:r>
              <a:rPr lang="en-US" altLang="en-US" b="1" i="1" u="sng">
                <a:solidFill>
                  <a:srgbClr val="990033"/>
                </a:solidFill>
                <a:sym typeface="Symbol" panose="05050102010706020507" pitchFamily="18" charset="2"/>
              </a:rPr>
              <a:t>Ellipse </a:t>
            </a:r>
            <a:endParaRPr lang="en-US" altLang="en-US" b="1" i="1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 i="1">
                <a:sym typeface="Symbol" panose="05050102010706020507" pitchFamily="18" charset="2"/>
              </a:rPr>
              <a:t>	        </a:t>
            </a:r>
            <a:r>
              <a:rPr lang="en-US" altLang="en-US" b="1">
                <a:sym typeface="Times New Roman" panose="02020603050405020304" pitchFamily="18" charset="0"/>
              </a:rPr>
              <a:t>e </a:t>
            </a:r>
            <a:r>
              <a:rPr lang="en-US" altLang="en-US" b="1">
                <a:sym typeface="Symbol" panose="05050102010706020507" pitchFamily="18" charset="2"/>
              </a:rPr>
              <a:t>= 0  E = (</a:t>
            </a:r>
            <a:r>
              <a:rPr lang="en-US" altLang="en-US" b="1">
                <a:sym typeface="Times New Roman" panose="02020603050405020304" pitchFamily="18" charset="0"/>
              </a:rPr>
              <a:t>V´)</a:t>
            </a:r>
            <a:r>
              <a:rPr lang="en-US" altLang="en-US" b="1" baseline="-25000">
                <a:sym typeface="Times New Roman" panose="02020603050405020304" pitchFamily="18" charset="0"/>
              </a:rPr>
              <a:t>min</a:t>
            </a:r>
            <a:r>
              <a:rPr lang="en-US" altLang="en-US">
                <a:sym typeface="Symbol" panose="05050102010706020507" pitchFamily="18" charset="2"/>
              </a:rPr>
              <a:t>		</a:t>
            </a:r>
            <a:r>
              <a:rPr lang="en-US" altLang="en-US" b="1">
                <a:sym typeface="Symbol" panose="05050102010706020507" pitchFamily="18" charset="2"/>
              </a:rPr>
              <a:t>  </a:t>
            </a:r>
            <a:r>
              <a:rPr lang="en-US" altLang="en-US" b="1" i="1" u="sng">
                <a:solidFill>
                  <a:srgbClr val="006600"/>
                </a:solidFill>
                <a:sym typeface="Symbol" panose="05050102010706020507" pitchFamily="18" charset="2"/>
              </a:rPr>
              <a:t>Circle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        e </a:t>
            </a:r>
            <a:r>
              <a:rPr lang="en-US" altLang="en-US">
                <a:sym typeface="Symbol" panose="05050102010706020507" pitchFamily="18" charset="2"/>
              </a:rPr>
              <a:t>=</a:t>
            </a:r>
            <a:r>
              <a:rPr lang="en-US" altLang="en-US" b="1" i="1">
                <a:sym typeface="Symbol" panose="05050102010706020507" pitchFamily="18" charset="2"/>
              </a:rPr>
              <a:t> </a:t>
            </a:r>
            <a:r>
              <a:rPr lang="en-US" altLang="en-US" b="1" i="1">
                <a:solidFill>
                  <a:srgbClr val="660066"/>
                </a:solidFill>
                <a:sym typeface="Symbol" panose="05050102010706020507" pitchFamily="18" charset="2"/>
              </a:rPr>
              <a:t>imaginary</a:t>
            </a:r>
            <a:r>
              <a:rPr lang="en-US" altLang="en-US" b="1" i="1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</a:t>
            </a:r>
            <a:r>
              <a:rPr lang="en-US" altLang="en-US" b="1">
                <a:sym typeface="Symbol" panose="05050102010706020507" pitchFamily="18" charset="2"/>
              </a:rPr>
              <a:t> E &lt; (</a:t>
            </a:r>
            <a:r>
              <a:rPr lang="en-US" altLang="en-US" b="1">
                <a:sym typeface="Times New Roman" panose="02020603050405020304" pitchFamily="18" charset="0"/>
              </a:rPr>
              <a:t>V´)</a:t>
            </a:r>
            <a:r>
              <a:rPr lang="en-US" altLang="en-US" b="1" baseline="-25000">
                <a:sym typeface="Times New Roman" panose="02020603050405020304" pitchFamily="18" charset="0"/>
              </a:rPr>
              <a:t>min	</a:t>
            </a:r>
            <a:r>
              <a:rPr lang="en-US" altLang="en-US" b="1">
                <a:sym typeface="Symbol" panose="05050102010706020507" pitchFamily="18" charset="2"/>
              </a:rPr>
              <a:t>  </a:t>
            </a:r>
            <a:r>
              <a:rPr lang="en-US" altLang="en-US" b="1" i="1" u="sng">
                <a:solidFill>
                  <a:srgbClr val="9900CC"/>
                </a:solidFill>
                <a:sym typeface="Symbol" panose="05050102010706020507" pitchFamily="18" charset="2"/>
              </a:rPr>
              <a:t>Not Allowed!</a:t>
            </a:r>
          </a:p>
        </p:txBody>
      </p:sp>
    </p:spTree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613" y="762000"/>
            <a:ext cx="9296400" cy="5638800"/>
          </a:xfrm>
        </p:spPr>
        <p:txBody>
          <a:bodyPr/>
          <a:lstStyle/>
          <a:p>
            <a:pPr>
              <a:tabLst>
                <a:tab pos="1600200" algn="l"/>
                <a:tab pos="4860925" algn="l"/>
              </a:tabLst>
            </a:pPr>
            <a:r>
              <a:rPr lang="en-US" altLang="en-US" b="1">
                <a:solidFill>
                  <a:srgbClr val="0033CC"/>
                </a:solidFill>
                <a:sym typeface="Symbol" panose="05050102010706020507" pitchFamily="18" charset="2"/>
              </a:rPr>
              <a:t>Terminology for conic section orbits:</a:t>
            </a:r>
            <a:endParaRPr lang="en-US" altLang="en-US" b="1">
              <a:solidFill>
                <a:srgbClr val="0033CC"/>
              </a:solidFill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	Integration const </a:t>
            </a:r>
            <a:r>
              <a:rPr lang="en-US" altLang="en-US" b="1">
                <a:sym typeface="Symbol" panose="05050102010706020507" pitchFamily="18" charset="2"/>
              </a:rPr>
              <a:t></a:t>
            </a:r>
            <a:r>
              <a:rPr lang="en-US" altLang="en-US" b="1">
                <a:sym typeface="Times New Roman" panose="02020603050405020304" pitchFamily="18" charset="0"/>
              </a:rPr>
              <a:t>  r = r</a:t>
            </a:r>
            <a:r>
              <a:rPr lang="en-US" altLang="en-US" b="1" baseline="-25000">
                <a:sym typeface="Times New Roman" panose="02020603050405020304" pitchFamily="18" charset="0"/>
              </a:rPr>
              <a:t>min</a:t>
            </a:r>
            <a:r>
              <a:rPr lang="en-US" altLang="en-US" baseline="-25000">
                <a:sym typeface="Times New Roman" panose="02020603050405020304" pitchFamily="18" charset="0"/>
              </a:rPr>
              <a:t> </a:t>
            </a:r>
            <a:r>
              <a:rPr lang="en-US" altLang="en-US">
                <a:sym typeface="Times New Roman" panose="02020603050405020304" pitchFamily="18" charset="0"/>
              </a:rPr>
              <a:t>when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 =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´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       </a:t>
            </a: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r</a:t>
            </a:r>
            <a:r>
              <a:rPr lang="en-US" altLang="en-US" b="1" baseline="-25000">
                <a:solidFill>
                  <a:srgbClr val="FF3300"/>
                </a:solidFill>
                <a:sym typeface="Times New Roman" panose="02020603050405020304" pitchFamily="18" charset="0"/>
              </a:rPr>
              <a:t>min</a:t>
            </a:r>
            <a:r>
              <a:rPr lang="en-US" altLang="en-US" baseline="-25000">
                <a:solidFill>
                  <a:srgbClr val="FF3300"/>
                </a:solidFill>
                <a:sym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3300"/>
                </a:solidFill>
                <a:sym typeface="Symbol" panose="05050102010706020507" pitchFamily="18" charset="2"/>
              </a:rPr>
              <a:t> </a:t>
            </a:r>
            <a:r>
              <a:rPr lang="en-US" altLang="en-US" b="1" i="1">
                <a:solidFill>
                  <a:srgbClr val="FF3300"/>
                </a:solidFill>
                <a:sym typeface="Symbol" panose="05050102010706020507" pitchFamily="18" charset="2"/>
              </a:rPr>
              <a:t>Pericenter</a:t>
            </a:r>
            <a:r>
              <a:rPr lang="en-US" altLang="en-US" b="1" i="1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Times New Roman" panose="02020603050405020304" pitchFamily="18" charset="0"/>
              </a:rPr>
              <a:t>;   </a:t>
            </a:r>
            <a:r>
              <a:rPr lang="en-US" altLang="en-US" b="1">
                <a:solidFill>
                  <a:srgbClr val="0033CC"/>
                </a:solidFill>
                <a:sym typeface="Times New Roman" panose="02020603050405020304" pitchFamily="18" charset="0"/>
              </a:rPr>
              <a:t>r</a:t>
            </a:r>
            <a:r>
              <a:rPr lang="en-US" altLang="en-US" b="1" baseline="-25000">
                <a:solidFill>
                  <a:srgbClr val="0033CC"/>
                </a:solidFill>
                <a:sym typeface="Times New Roman" panose="02020603050405020304" pitchFamily="18" charset="0"/>
              </a:rPr>
              <a:t>max</a:t>
            </a:r>
            <a:r>
              <a:rPr lang="en-US" altLang="en-US" baseline="-25000">
                <a:solidFill>
                  <a:srgbClr val="0033CC"/>
                </a:solidFill>
                <a:sym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0033CC"/>
                </a:solidFill>
                <a:sym typeface="Symbol" panose="05050102010706020507" pitchFamily="18" charset="2"/>
              </a:rPr>
              <a:t> </a:t>
            </a:r>
            <a:r>
              <a:rPr lang="en-US" altLang="en-US" b="1" i="1">
                <a:solidFill>
                  <a:srgbClr val="0033CC"/>
                </a:solidFill>
                <a:sym typeface="Symbol" panose="05050102010706020507" pitchFamily="18" charset="2"/>
              </a:rPr>
              <a:t>Apocenter </a:t>
            </a:r>
            <a:endParaRPr lang="en-US" altLang="en-US">
              <a:solidFill>
                <a:srgbClr val="0033CC"/>
              </a:solidFill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>
                <a:sym typeface="Symbol" panose="05050102010706020507" pitchFamily="18" charset="2"/>
              </a:rPr>
              <a:t>	       Any radial turning point  </a:t>
            </a:r>
            <a:r>
              <a:rPr lang="en-US" altLang="en-US" b="1" i="1">
                <a:solidFill>
                  <a:srgbClr val="990033"/>
                </a:solidFill>
                <a:sym typeface="Symbol" panose="05050102010706020507" pitchFamily="18" charset="2"/>
              </a:rPr>
              <a:t>Apside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endParaRPr lang="en-US" altLang="en-US" b="1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Symbol" panose="05050102010706020507" pitchFamily="18" charset="2"/>
              </a:rPr>
              <a:t>	</a:t>
            </a:r>
            <a:r>
              <a:rPr lang="en-US" altLang="en-US" b="1">
                <a:solidFill>
                  <a:srgbClr val="006600"/>
                </a:solidFill>
                <a:sym typeface="Symbol" panose="05050102010706020507" pitchFamily="18" charset="2"/>
              </a:rPr>
              <a:t>Orbit about sun:</a:t>
            </a:r>
            <a:r>
              <a:rPr lang="en-US" altLang="en-US" b="1">
                <a:sym typeface="Symbol" panose="05050102010706020507" pitchFamily="18" charset="2"/>
              </a:rPr>
              <a:t>      </a:t>
            </a: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r</a:t>
            </a:r>
            <a:r>
              <a:rPr lang="en-US" altLang="en-US" b="1" baseline="-25000">
                <a:solidFill>
                  <a:srgbClr val="FF3300"/>
                </a:solidFill>
                <a:sym typeface="Times New Roman" panose="02020603050405020304" pitchFamily="18" charset="0"/>
              </a:rPr>
              <a:t>min</a:t>
            </a:r>
            <a:r>
              <a:rPr lang="en-US" altLang="en-US" baseline="-25000">
                <a:solidFill>
                  <a:srgbClr val="FF3300"/>
                </a:solidFill>
                <a:sym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3300"/>
                </a:solidFill>
                <a:sym typeface="Symbol" panose="05050102010706020507" pitchFamily="18" charset="2"/>
              </a:rPr>
              <a:t> </a:t>
            </a:r>
            <a:r>
              <a:rPr lang="en-US" altLang="en-US" b="1" i="1">
                <a:solidFill>
                  <a:srgbClr val="FF3300"/>
                </a:solidFill>
                <a:sym typeface="Symbol" panose="05050102010706020507" pitchFamily="18" charset="2"/>
              </a:rPr>
              <a:t>Perihelion</a:t>
            </a:r>
            <a:r>
              <a:rPr lang="en-US" altLang="en-US" b="1" i="1">
                <a:sym typeface="Symbol" panose="05050102010706020507" pitchFamily="18" charset="2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 i="1">
                <a:sym typeface="Symbol" panose="05050102010706020507" pitchFamily="18" charset="2"/>
              </a:rPr>
              <a:t>		                      </a:t>
            </a:r>
            <a:r>
              <a:rPr lang="en-US" altLang="en-US" b="1">
                <a:solidFill>
                  <a:srgbClr val="0033CC"/>
                </a:solidFill>
                <a:sym typeface="Times New Roman" panose="02020603050405020304" pitchFamily="18" charset="0"/>
              </a:rPr>
              <a:t>r</a:t>
            </a:r>
            <a:r>
              <a:rPr lang="en-US" altLang="en-US" b="1" baseline="-25000">
                <a:solidFill>
                  <a:srgbClr val="0033CC"/>
                </a:solidFill>
                <a:sym typeface="Times New Roman" panose="02020603050405020304" pitchFamily="18" charset="0"/>
              </a:rPr>
              <a:t>max</a:t>
            </a:r>
            <a:r>
              <a:rPr lang="en-US" altLang="en-US" baseline="-25000">
                <a:solidFill>
                  <a:srgbClr val="0033CC"/>
                </a:solidFill>
                <a:sym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0033CC"/>
                </a:solidFill>
                <a:sym typeface="Symbol" panose="05050102010706020507" pitchFamily="18" charset="2"/>
              </a:rPr>
              <a:t> </a:t>
            </a:r>
            <a:r>
              <a:rPr lang="en-US" altLang="en-US" b="1" i="1">
                <a:solidFill>
                  <a:srgbClr val="0033CC"/>
                </a:solidFill>
                <a:sym typeface="Symbol" panose="05050102010706020507" pitchFamily="18" charset="2"/>
              </a:rPr>
              <a:t>Aphelion</a:t>
            </a:r>
            <a:r>
              <a:rPr lang="en-US" altLang="en-US" b="1" i="1">
                <a:sym typeface="Symbol" panose="05050102010706020507" pitchFamily="18" charset="2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Symbol" panose="05050102010706020507" pitchFamily="18" charset="2"/>
              </a:rPr>
              <a:t>	Orbit about earth:   </a:t>
            </a: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r</a:t>
            </a:r>
            <a:r>
              <a:rPr lang="en-US" altLang="en-US" b="1" baseline="-25000">
                <a:solidFill>
                  <a:srgbClr val="FF3300"/>
                </a:solidFill>
                <a:sym typeface="Times New Roman" panose="02020603050405020304" pitchFamily="18" charset="0"/>
              </a:rPr>
              <a:t>min</a:t>
            </a:r>
            <a:r>
              <a:rPr lang="en-US" altLang="en-US" baseline="-25000">
                <a:solidFill>
                  <a:srgbClr val="FF3300"/>
                </a:solidFill>
                <a:sym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3300"/>
                </a:solidFill>
                <a:sym typeface="Symbol" panose="05050102010706020507" pitchFamily="18" charset="2"/>
              </a:rPr>
              <a:t> </a:t>
            </a:r>
            <a:r>
              <a:rPr lang="en-US" altLang="en-US" b="1" i="1">
                <a:solidFill>
                  <a:srgbClr val="FF3300"/>
                </a:solidFill>
                <a:sym typeface="Symbol" panose="05050102010706020507" pitchFamily="18" charset="2"/>
              </a:rPr>
              <a:t>Perigee</a:t>
            </a:r>
            <a:r>
              <a:rPr lang="en-US" altLang="en-US" b="1">
                <a:sym typeface="Times New Roman" panose="02020603050405020304" pitchFamily="18" charset="0"/>
              </a:rPr>
              <a:t> 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	                      </a:t>
            </a:r>
            <a:r>
              <a:rPr lang="en-US" altLang="en-US" b="1">
                <a:solidFill>
                  <a:srgbClr val="0033CC"/>
                </a:solidFill>
                <a:sym typeface="Times New Roman" panose="02020603050405020304" pitchFamily="18" charset="0"/>
              </a:rPr>
              <a:t>r</a:t>
            </a:r>
            <a:r>
              <a:rPr lang="en-US" altLang="en-US" b="1" baseline="-25000">
                <a:solidFill>
                  <a:srgbClr val="0033CC"/>
                </a:solidFill>
                <a:sym typeface="Times New Roman" panose="02020603050405020304" pitchFamily="18" charset="0"/>
              </a:rPr>
              <a:t>max</a:t>
            </a:r>
            <a:r>
              <a:rPr lang="en-US" altLang="en-US" baseline="-25000">
                <a:solidFill>
                  <a:srgbClr val="0033CC"/>
                </a:solidFill>
                <a:sym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0033CC"/>
                </a:solidFill>
                <a:sym typeface="Symbol" panose="05050102010706020507" pitchFamily="18" charset="2"/>
              </a:rPr>
              <a:t> </a:t>
            </a:r>
            <a:r>
              <a:rPr lang="en-US" altLang="en-US" b="1" i="1">
                <a:solidFill>
                  <a:srgbClr val="0033CC"/>
                </a:solidFill>
                <a:sym typeface="Symbol" panose="05050102010706020507" pitchFamily="18" charset="2"/>
              </a:rPr>
              <a:t>Apogee</a:t>
            </a:r>
            <a:endParaRPr lang="en-US" altLang="en-US">
              <a:solidFill>
                <a:srgbClr val="0033CC"/>
              </a:solidFill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2413" y="533400"/>
            <a:ext cx="10210800" cy="6400800"/>
          </a:xfrm>
          <a:noFill/>
        </p:spPr>
        <p:txBody>
          <a:bodyPr/>
          <a:lstStyle/>
          <a:p>
            <a:pPr>
              <a:tabLst>
                <a:tab pos="1600200" algn="l"/>
                <a:tab pos="4860925" algn="l"/>
              </a:tabLst>
            </a:pPr>
            <a:r>
              <a:rPr lang="en-US" altLang="en-US" b="1">
                <a:solidFill>
                  <a:srgbClr val="0033CC"/>
                </a:solidFill>
                <a:sym typeface="Times New Roman" panose="02020603050405020304" pitchFamily="18" charset="0"/>
              </a:rPr>
              <a:t>Conic Section</a:t>
            </a:r>
            <a:r>
              <a:rPr lang="en-US" altLang="en-US" b="1">
                <a:solidFill>
                  <a:srgbClr val="0033CC"/>
                </a:solidFill>
                <a:sym typeface="Symbol" panose="05050102010706020507" pitchFamily="18" charset="2"/>
              </a:rPr>
              <a:t>: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(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lang="en-US" altLang="en-US" b="1">
                <a:sym typeface="Times New Roman" panose="02020603050405020304" pitchFamily="18" charset="0"/>
              </a:rPr>
              <a:t>/r)  = 1 + e </a:t>
            </a:r>
            <a:r>
              <a:rPr lang="en-US" altLang="en-US" b="1">
                <a:sym typeface="Symbol" panose="05050102010706020507" pitchFamily="18" charset="2"/>
              </a:rPr>
              <a:t>cos(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-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´</a:t>
            </a:r>
            <a:r>
              <a:rPr lang="en-US" altLang="en-US" b="1">
                <a:sym typeface="Symbol" panose="05050102010706020507" pitchFamily="18" charset="2"/>
              </a:rPr>
              <a:t>)</a:t>
            </a:r>
            <a:endParaRPr lang="en-US" altLang="en-US">
              <a:sym typeface="Symbol" panose="05050102010706020507" pitchFamily="18" charset="2"/>
            </a:endParaRPr>
          </a:p>
          <a:p>
            <a:pPr lvl="1"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       e </a:t>
            </a:r>
            <a:r>
              <a:rPr lang="en-US" altLang="en-US" b="1">
                <a:sym typeface="Symbol" panose="05050102010706020507" pitchFamily="18" charset="2"/>
              </a:rPr>
              <a:t> [ 1 + {2E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</a:t>
            </a:r>
            <a:r>
              <a:rPr lang="en-US" altLang="en-US" b="1">
                <a:sym typeface="Times New Roman" panose="02020603050405020304" pitchFamily="18" charset="0"/>
              </a:rPr>
              <a:t>(mk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)}]</a:t>
            </a:r>
            <a:r>
              <a:rPr lang="en-US" altLang="en-US" b="1" baseline="30000">
                <a:sym typeface="Times New Roman" panose="02020603050405020304" pitchFamily="18" charset="0"/>
              </a:rPr>
              <a:t>½   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 [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</a:t>
            </a:r>
            <a:r>
              <a:rPr lang="en-US" altLang="en-US" b="1">
                <a:sym typeface="Times New Roman" panose="02020603050405020304" pitchFamily="18" charset="0"/>
              </a:rPr>
              <a:t>(mk)]</a:t>
            </a:r>
            <a:endParaRPr lang="en-US" altLang="en-US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4860925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e </a:t>
            </a:r>
            <a:r>
              <a:rPr lang="en-US" altLang="en-US" b="1">
                <a:sym typeface="Symbol" panose="05050102010706020507" pitchFamily="18" charset="2"/>
              </a:rPr>
              <a:t>&gt; 1 	            E &gt; 0           </a:t>
            </a:r>
            <a:r>
              <a:rPr lang="en-US" altLang="en-US" b="1" i="1">
                <a:solidFill>
                  <a:srgbClr val="006600"/>
                </a:solidFill>
                <a:sym typeface="Symbol" panose="05050102010706020507" pitchFamily="18" charset="2"/>
              </a:rPr>
              <a:t>Hyperbola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>
                <a:sym typeface="Symbol" panose="05050102010706020507" pitchFamily="18" charset="2"/>
              </a:rPr>
              <a:t>	Occurs for the </a:t>
            </a:r>
            <a:r>
              <a:rPr lang="en-US" altLang="en-US" b="1" i="1">
                <a:solidFill>
                  <a:srgbClr val="006600"/>
                </a:solidFill>
                <a:sym typeface="Symbol" panose="05050102010706020507" pitchFamily="18" charset="2"/>
              </a:rPr>
              <a:t>repulsive </a:t>
            </a:r>
            <a:r>
              <a:rPr lang="en-US" altLang="en-US" b="1">
                <a:solidFill>
                  <a:srgbClr val="006600"/>
                </a:solidFill>
                <a:sym typeface="Symbol" panose="05050102010706020507" pitchFamily="18" charset="2"/>
              </a:rPr>
              <a:t>Coulomb</a:t>
            </a:r>
            <a:r>
              <a:rPr lang="en-US" altLang="en-US">
                <a:sym typeface="Symbol" panose="05050102010706020507" pitchFamily="18" charset="2"/>
              </a:rPr>
              <a:t> force: See scattering discussion,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Symbol" panose="05050102010706020507" pitchFamily="18" charset="2"/>
              </a:rPr>
              <a:t>0 &lt; </a:t>
            </a:r>
            <a:r>
              <a:rPr lang="en-US" altLang="en-US" b="1">
                <a:sym typeface="Times New Roman" panose="02020603050405020304" pitchFamily="18" charset="0"/>
              </a:rPr>
              <a:t>e </a:t>
            </a:r>
            <a:r>
              <a:rPr lang="en-US" altLang="en-US" b="1">
                <a:sym typeface="Symbol" panose="05050102010706020507" pitchFamily="18" charset="2"/>
              </a:rPr>
              <a:t>&lt; 1      V</a:t>
            </a:r>
            <a:r>
              <a:rPr lang="en-US" altLang="en-US" b="1" baseline="-25000">
                <a:sym typeface="Symbol" panose="05050102010706020507" pitchFamily="18" charset="2"/>
              </a:rPr>
              <a:t>min</a:t>
            </a:r>
            <a:r>
              <a:rPr lang="en-US" altLang="en-US" b="1">
                <a:sym typeface="Symbol" panose="05050102010706020507" pitchFamily="18" charset="2"/>
              </a:rPr>
              <a:t> &lt; E &lt; 0     </a:t>
            </a:r>
            <a:r>
              <a:rPr lang="en-US" altLang="en-US" b="1" i="1">
                <a:solidFill>
                  <a:srgbClr val="9900CC"/>
                </a:solidFill>
                <a:sym typeface="Symbol" panose="05050102010706020507" pitchFamily="18" charset="2"/>
              </a:rPr>
              <a:t>Ellipse</a:t>
            </a:r>
            <a:endParaRPr lang="en-US" altLang="en-US" b="1" i="1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sz="2400" b="1" i="1">
                <a:sym typeface="Symbol" panose="05050102010706020507" pitchFamily="18" charset="2"/>
              </a:rPr>
              <a:t>	</a:t>
            </a:r>
            <a:r>
              <a:rPr lang="en-US" altLang="en-US" sz="2400">
                <a:sym typeface="Symbol" panose="05050102010706020507" pitchFamily="18" charset="2"/>
              </a:rPr>
              <a:t>(</a:t>
            </a:r>
            <a:r>
              <a:rPr lang="en-US" altLang="en-US" sz="2400" b="1">
                <a:sym typeface="Symbol" panose="05050102010706020507" pitchFamily="18" charset="2"/>
              </a:rPr>
              <a:t>V</a:t>
            </a:r>
            <a:r>
              <a:rPr lang="en-US" altLang="en-US" sz="2400" b="1" baseline="-25000">
                <a:sym typeface="Symbol" panose="05050102010706020507" pitchFamily="18" charset="2"/>
              </a:rPr>
              <a:t>min</a:t>
            </a:r>
            <a:r>
              <a:rPr lang="en-US" altLang="en-US" sz="2400" b="1">
                <a:sym typeface="Symbol" panose="05050102010706020507" pitchFamily="18" charset="2"/>
              </a:rPr>
              <a:t>  -</a:t>
            </a:r>
            <a:r>
              <a:rPr lang="en-US" altLang="en-US" sz="2400">
                <a:sym typeface="Times New Roman" panose="02020603050405020304" pitchFamily="18" charset="0"/>
              </a:rPr>
              <a:t>(</a:t>
            </a:r>
            <a:r>
              <a:rPr lang="en-US" altLang="en-US" sz="2400" b="1">
                <a:sym typeface="Times New Roman" panose="02020603050405020304" pitchFamily="18" charset="0"/>
              </a:rPr>
              <a:t>mk</a:t>
            </a:r>
            <a:r>
              <a:rPr lang="en-US" altLang="en-US" sz="24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400" b="1">
                <a:sym typeface="Times New Roman" panose="02020603050405020304" pitchFamily="18" charset="0"/>
              </a:rPr>
              <a:t>)/(2</a:t>
            </a:r>
            <a:r>
              <a:rPr lang="en-US" altLang="en-US" sz="2400" b="1">
                <a:sym typeface="MT Extra" panose="05050102010205020202" pitchFamily="18" charset="2"/>
              </a:rPr>
              <a:t></a:t>
            </a:r>
            <a:r>
              <a:rPr lang="en-US" altLang="en-US" sz="24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400" b="1">
                <a:sym typeface="Symbol" panose="05050102010706020507" pitchFamily="18" charset="2"/>
              </a:rPr>
              <a:t>)</a:t>
            </a:r>
            <a:r>
              <a:rPr lang="en-US" altLang="en-US" sz="2400">
                <a:sym typeface="Symbol" panose="05050102010706020507" pitchFamily="18" charset="2"/>
              </a:rPr>
              <a:t>)</a:t>
            </a:r>
            <a:r>
              <a:rPr lang="en-US" altLang="en-US">
                <a:sym typeface="Symbol" panose="05050102010706020507" pitchFamily="18" charset="2"/>
              </a:rPr>
              <a:t> Occurs for the </a:t>
            </a:r>
            <a:r>
              <a:rPr lang="en-US" altLang="en-US" b="1" i="1">
                <a:solidFill>
                  <a:srgbClr val="9900CC"/>
                </a:solidFill>
                <a:sym typeface="Symbol" panose="05050102010706020507" pitchFamily="18" charset="2"/>
              </a:rPr>
              <a:t>attractive</a:t>
            </a:r>
            <a:r>
              <a:rPr lang="en-US" altLang="en-US">
                <a:solidFill>
                  <a:srgbClr val="9900CC"/>
                </a:solidFill>
                <a:sym typeface="Symbol" panose="05050102010706020507" pitchFamily="18" charset="2"/>
              </a:rPr>
              <a:t> </a:t>
            </a:r>
            <a:r>
              <a:rPr lang="en-US" altLang="en-US" b="1">
                <a:solidFill>
                  <a:srgbClr val="9900CC"/>
                </a:solidFill>
                <a:sym typeface="Symbol" panose="05050102010706020507" pitchFamily="18" charset="2"/>
              </a:rPr>
              <a:t>Coulomb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force &amp; the </a:t>
            </a:r>
            <a:r>
              <a:rPr lang="en-US" altLang="en-US" b="1">
                <a:solidFill>
                  <a:srgbClr val="9900CC"/>
                </a:solidFill>
                <a:sym typeface="Symbol" panose="05050102010706020507" pitchFamily="18" charset="2"/>
              </a:rPr>
              <a:t>Gravitational</a:t>
            </a:r>
            <a:r>
              <a:rPr lang="en-US" altLang="en-US">
                <a:solidFill>
                  <a:srgbClr val="9900CC"/>
                </a:solidFill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force:</a:t>
            </a:r>
            <a:r>
              <a:rPr lang="en-US" altLang="en-US" b="1" i="1">
                <a:sym typeface="Symbol" panose="05050102010706020507" pitchFamily="18" charset="2"/>
              </a:rPr>
              <a:t> 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 i="1">
                <a:sym typeface="Symbol" panose="05050102010706020507" pitchFamily="18" charset="2"/>
              </a:rPr>
              <a:t>	</a:t>
            </a:r>
            <a:r>
              <a:rPr lang="en-US" altLang="en-US" b="1" i="1">
                <a:solidFill>
                  <a:srgbClr val="FF3300"/>
                </a:solidFill>
                <a:sym typeface="Symbol" panose="05050102010706020507" pitchFamily="18" charset="2"/>
              </a:rPr>
              <a:t>The Orbits of all of the planets </a:t>
            </a:r>
            <a:r>
              <a:rPr lang="en-US" altLang="en-US" sz="2400" b="1" i="1">
                <a:solidFill>
                  <a:srgbClr val="FF3300"/>
                </a:solidFill>
                <a:sym typeface="Symbol" panose="05050102010706020507" pitchFamily="18" charset="2"/>
              </a:rPr>
              <a:t>(&amp; several other solar system objects)</a:t>
            </a:r>
            <a:r>
              <a:rPr lang="en-US" altLang="en-US" b="1" i="1">
                <a:solidFill>
                  <a:srgbClr val="FF3300"/>
                </a:solidFill>
                <a:sym typeface="Symbol" panose="05050102010706020507" pitchFamily="18" charset="2"/>
              </a:rPr>
              <a:t> are ellipses with the Sun at one focus</a:t>
            </a:r>
            <a:r>
              <a:rPr lang="en-US" altLang="en-US">
                <a:solidFill>
                  <a:srgbClr val="FF3300"/>
                </a:solidFill>
                <a:sym typeface="Symbol" panose="05050102010706020507" pitchFamily="18" charset="2"/>
              </a:rPr>
              <a:t>.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 sz="2400">
                <a:sym typeface="Symbol" panose="05050102010706020507" pitchFamily="18" charset="2"/>
              </a:rPr>
              <a:t>(Again, see table).</a:t>
            </a:r>
            <a:endParaRPr lang="en-US" altLang="en-US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     Most planets, </a:t>
            </a:r>
            <a:r>
              <a:rPr lang="en-US" altLang="en-US" sz="2400" b="1">
                <a:sym typeface="Symbol" panose="05050102010706020507" pitchFamily="18" charset="2"/>
              </a:rPr>
              <a:t>e &lt;&lt;1</a:t>
            </a:r>
            <a:r>
              <a:rPr lang="en-US" altLang="en-US" sz="2400">
                <a:sym typeface="Symbol" panose="05050102010706020507" pitchFamily="18" charset="2"/>
              </a:rPr>
              <a:t> (see table)  Their orbit is almost circular!</a:t>
            </a:r>
          </a:p>
        </p:txBody>
      </p:sp>
    </p:spTree>
  </p:cSld>
  <p:clrMapOvr>
    <a:masterClrMapping/>
  </p:clrMapOvr>
  <p:transition spd="med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3638" y="33338"/>
            <a:ext cx="7772400" cy="685800"/>
          </a:xfrm>
        </p:spPr>
        <p:txBody>
          <a:bodyPr/>
          <a:lstStyle/>
          <a:p>
            <a:r>
              <a:rPr lang="en-US" altLang="en-US" sz="4000" b="1">
                <a:solidFill>
                  <a:srgbClr val="0033CC"/>
                </a:solidFill>
                <a:sym typeface="Times New Roman" panose="02020603050405020304" pitchFamily="18" charset="0"/>
              </a:rPr>
              <a:t>Planetary Orbits</a:t>
            </a:r>
            <a:endParaRPr lang="en-US" altLang="en-US" sz="4000" b="1">
              <a:sym typeface="Times New Roman" panose="02020603050405020304" pitchFamily="18" charset="0"/>
            </a:endParaRP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1013" y="582613"/>
            <a:ext cx="9844087" cy="4095750"/>
          </a:xfrm>
        </p:spPr>
        <p:txBody>
          <a:bodyPr/>
          <a:lstStyle/>
          <a:p>
            <a:pPr>
              <a:tabLst>
                <a:tab pos="1600200" algn="l"/>
                <a:tab pos="4860925" algn="l"/>
              </a:tabLst>
            </a:pPr>
            <a:r>
              <a:rPr lang="en-US" altLang="en-US" sz="2600" b="1">
                <a:solidFill>
                  <a:srgbClr val="9900CC"/>
                </a:solidFill>
                <a:sym typeface="Symbol" panose="05050102010706020507" pitchFamily="18" charset="2"/>
              </a:rPr>
              <a:t>Planetary orbits in terms of ellipse geometry.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sz="2400">
                <a:sym typeface="Times New Roman" panose="02020603050405020304" pitchFamily="18" charset="0"/>
              </a:rPr>
              <a:t>	In the figure, </a:t>
            </a:r>
            <a:r>
              <a:rPr lang="el-GR" altLang="en-US" sz="2400" b="1">
                <a:cs typeface="Times New Roman" panose="02020603050405020304" pitchFamily="18" charset="0"/>
                <a:sym typeface="Times New Roman" panose="02020603050405020304" pitchFamily="18" charset="0"/>
              </a:rPr>
              <a:t>ε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  <a:r>
              <a:rPr lang="en-US" altLang="en-US" sz="2400" b="1">
                <a:sym typeface="Symbol" panose="05050102010706020507" pitchFamily="18" charset="2"/>
              </a:rPr>
              <a:t> e</a:t>
            </a:r>
          </a:p>
          <a:p>
            <a:pPr>
              <a:tabLst>
                <a:tab pos="1600200" algn="l"/>
                <a:tab pos="4860925" algn="l"/>
              </a:tabLst>
            </a:pPr>
            <a:r>
              <a:rPr lang="en-US" altLang="en-US" sz="2600">
                <a:sym typeface="Symbol" panose="05050102010706020507" pitchFamily="18" charset="2"/>
              </a:rPr>
              <a:t>Compute </a:t>
            </a:r>
            <a:r>
              <a:rPr lang="en-US" altLang="en-US" sz="2600" b="1">
                <a:solidFill>
                  <a:srgbClr val="FF3300"/>
                </a:solidFill>
                <a:sym typeface="Symbol" panose="05050102010706020507" pitchFamily="18" charset="2"/>
              </a:rPr>
              <a:t>major &amp; minor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sz="2600" b="1">
                <a:solidFill>
                  <a:srgbClr val="FF3300"/>
                </a:solidFill>
                <a:sym typeface="Symbol" panose="05050102010706020507" pitchFamily="18" charset="2"/>
              </a:rPr>
              <a:t>	axes</a:t>
            </a:r>
            <a:r>
              <a:rPr lang="en-US" altLang="en-US" sz="2600">
                <a:sym typeface="Symbol" panose="05050102010706020507" pitchFamily="18" charset="2"/>
              </a:rPr>
              <a:t> (</a:t>
            </a:r>
            <a:r>
              <a:rPr lang="en-US" altLang="en-US" sz="2600" b="1">
                <a:sym typeface="Symbol" panose="05050102010706020507" pitchFamily="18" charset="2"/>
              </a:rPr>
              <a:t>2a </a:t>
            </a:r>
            <a:r>
              <a:rPr lang="en-US" altLang="en-US" sz="2600">
                <a:sym typeface="Symbol" panose="05050102010706020507" pitchFamily="18" charset="2"/>
              </a:rPr>
              <a:t>&amp;</a:t>
            </a:r>
            <a:r>
              <a:rPr lang="en-US" altLang="en-US" sz="2600" b="1">
                <a:sym typeface="Symbol" panose="05050102010706020507" pitchFamily="18" charset="2"/>
              </a:rPr>
              <a:t> 2b</a:t>
            </a:r>
            <a:r>
              <a:rPr lang="en-US" altLang="en-US" sz="2600">
                <a:sym typeface="Symbol" panose="05050102010706020507" pitchFamily="18" charset="2"/>
              </a:rPr>
              <a:t>) as in text. 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sz="2600">
                <a:sym typeface="Symbol" panose="05050102010706020507" pitchFamily="18" charset="2"/>
              </a:rPr>
              <a:t>	Get </a:t>
            </a:r>
            <a:r>
              <a:rPr lang="en-US" altLang="en-US" sz="2400">
                <a:sym typeface="Symbol" panose="05050102010706020507" pitchFamily="18" charset="2"/>
              </a:rPr>
              <a:t>(recall </a:t>
            </a:r>
            <a:r>
              <a:rPr lang="en-US" altLang="en-US" sz="2400" b="1">
                <a:sym typeface="Times New Roman" panose="02020603050405020304" pitchFamily="18" charset="0"/>
              </a:rPr>
              <a:t>k = GmM</a:t>
            </a:r>
            <a:r>
              <a:rPr lang="en-US" altLang="en-US" sz="2400">
                <a:sym typeface="Symbol" panose="05050102010706020507" pitchFamily="18" charset="2"/>
              </a:rPr>
              <a:t>):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sz="2600" b="1">
                <a:sym typeface="Symbol" panose="05050102010706020507" pitchFamily="18" charset="2"/>
              </a:rPr>
              <a:t>    a  (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lang="en-US" altLang="en-US" sz="2600" b="1">
                <a:sym typeface="Times New Roman" panose="02020603050405020304" pitchFamily="18" charset="0"/>
              </a:rPr>
              <a:t>)/[1 - e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Times New Roman" panose="02020603050405020304" pitchFamily="18" charset="0"/>
              </a:rPr>
              <a:t>] = (k)/(2|E|)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    (depends only on energy </a:t>
            </a:r>
            <a:r>
              <a:rPr lang="en-US" altLang="en-US" sz="2400" b="1">
                <a:sym typeface="Symbol" panose="05050102010706020507" pitchFamily="18" charset="2"/>
              </a:rPr>
              <a:t>E</a:t>
            </a:r>
            <a:r>
              <a:rPr lang="en-US" altLang="en-US" sz="2400">
                <a:sym typeface="Symbol" panose="05050102010706020507" pitchFamily="18" charset="2"/>
              </a:rPr>
              <a:t>)</a:t>
            </a:r>
            <a:endParaRPr lang="en-US" altLang="en-US" sz="2400" b="1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sz="2600" b="1">
                <a:sym typeface="Symbol" panose="05050102010706020507" pitchFamily="18" charset="2"/>
              </a:rPr>
              <a:t>    b  (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lang="en-US" altLang="en-US" sz="2600" b="1">
                <a:sym typeface="Times New Roman" panose="02020603050405020304" pitchFamily="18" charset="0"/>
              </a:rPr>
              <a:t>)/[1 - e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Times New Roman" panose="02020603050405020304" pitchFamily="18" charset="0"/>
              </a:rPr>
              <a:t>]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½</a:t>
            </a:r>
            <a:r>
              <a:rPr lang="en-US" altLang="en-US" sz="2600" b="1">
                <a:sym typeface="Times New Roman" panose="02020603050405020304" pitchFamily="18" charset="0"/>
              </a:rPr>
              <a:t>  = (</a:t>
            </a:r>
            <a:r>
              <a:rPr lang="en-US" altLang="en-US" sz="2600" b="1">
                <a:sym typeface="MT Extra" panose="05050102010205020202" pitchFamily="18" charset="2"/>
              </a:rPr>
              <a:t></a:t>
            </a:r>
            <a:r>
              <a:rPr lang="en-US" altLang="en-US" sz="2600" b="1">
                <a:sym typeface="Symbol" panose="05050102010706020507" pitchFamily="18" charset="2"/>
              </a:rPr>
              <a:t>)/</a:t>
            </a:r>
            <a:r>
              <a:rPr lang="en-US" altLang="en-US" sz="2600" b="1">
                <a:sym typeface="Times New Roman" panose="02020603050405020304" pitchFamily="18" charset="0"/>
              </a:rPr>
              <a:t>(2m|E|)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½ </a:t>
            </a:r>
            <a:r>
              <a:rPr lang="en-US" altLang="en-US" sz="2600" b="1">
                <a:sym typeface="Symbol" panose="05050102010706020507" pitchFamily="18" charset="2"/>
              </a:rPr>
              <a:t>  a</a:t>
            </a:r>
            <a:r>
              <a:rPr lang="en-US" altLang="en-US" sz="2600" b="1">
                <a:sym typeface="Times New Roman" panose="02020603050405020304" pitchFamily="18" charset="0"/>
              </a:rPr>
              <a:t>[1 - e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Times New Roman" panose="02020603050405020304" pitchFamily="18" charset="0"/>
              </a:rPr>
              <a:t>]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½</a:t>
            </a:r>
            <a:r>
              <a:rPr lang="en-US" altLang="en-US" sz="2600" b="1">
                <a:sym typeface="Times New Roman" panose="02020603050405020304" pitchFamily="18" charset="0"/>
              </a:rPr>
              <a:t> </a:t>
            </a:r>
            <a:r>
              <a:rPr lang="en-US" altLang="en-US" sz="2600" b="1">
                <a:sym typeface="Symbol" panose="05050102010706020507" pitchFamily="18" charset="2"/>
              </a:rPr>
              <a:t>  (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lang="en-US" altLang="en-US" sz="2600" b="1">
                <a:sym typeface="Times New Roman" panose="02020603050405020304" pitchFamily="18" charset="0"/>
              </a:rPr>
              <a:t>a)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½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    (Depends on both energy </a:t>
            </a:r>
            <a:r>
              <a:rPr lang="en-US" altLang="en-US" sz="2400" b="1">
                <a:sym typeface="Symbol" panose="05050102010706020507" pitchFamily="18" charset="2"/>
              </a:rPr>
              <a:t>E</a:t>
            </a:r>
            <a:r>
              <a:rPr lang="en-US" altLang="en-US" sz="2400">
                <a:sym typeface="Symbol" panose="05050102010706020507" pitchFamily="18" charset="2"/>
              </a:rPr>
              <a:t> &amp; angular momentum </a:t>
            </a:r>
            <a:r>
              <a:rPr lang="en-US" altLang="en-US" sz="2400" b="1">
                <a:sym typeface="MT Extra" panose="05050102010205020202" pitchFamily="18" charset="2"/>
              </a:rPr>
              <a:t></a:t>
            </a:r>
            <a:r>
              <a:rPr lang="en-US" altLang="en-US" sz="2400">
                <a:sym typeface="MT Extra" panose="05050102010205020202" pitchFamily="18" charset="2"/>
              </a:rPr>
              <a:t>)</a:t>
            </a:r>
            <a:endParaRPr lang="en-US" altLang="en-US" sz="2600" b="1" baseline="30000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4860925" algn="l"/>
              </a:tabLst>
            </a:pPr>
            <a:r>
              <a:rPr lang="en-US" altLang="en-US" sz="2600" b="1">
                <a:solidFill>
                  <a:srgbClr val="0033CC"/>
                </a:solidFill>
                <a:sym typeface="MT Extra" panose="05050102010205020202" pitchFamily="18" charset="2"/>
              </a:rPr>
              <a:t>Apsidal distances</a:t>
            </a:r>
            <a:r>
              <a:rPr lang="en-US" altLang="en-US" sz="2600">
                <a:sym typeface="MT Extra" panose="05050102010205020202" pitchFamily="18" charset="2"/>
              </a:rPr>
              <a:t> </a:t>
            </a:r>
            <a:r>
              <a:rPr lang="en-US" altLang="en-US" sz="2600" b="1">
                <a:sym typeface="Times New Roman" panose="02020603050405020304" pitchFamily="18" charset="0"/>
              </a:rPr>
              <a:t>r</a:t>
            </a:r>
            <a:r>
              <a:rPr lang="en-US" altLang="en-US" sz="2600" b="1" baseline="-25000">
                <a:sym typeface="Times New Roman" panose="02020603050405020304" pitchFamily="18" charset="0"/>
              </a:rPr>
              <a:t>min</a:t>
            </a:r>
            <a:r>
              <a:rPr lang="en-US" altLang="en-US" sz="2600" baseline="-25000">
                <a:sym typeface="Times New Roman" panose="02020603050405020304" pitchFamily="18" charset="0"/>
              </a:rPr>
              <a:t> </a:t>
            </a:r>
            <a:r>
              <a:rPr lang="en-US" altLang="en-US" sz="2600">
                <a:sym typeface="Symbol" panose="05050102010706020507" pitchFamily="18" charset="2"/>
              </a:rPr>
              <a:t>&amp; </a:t>
            </a:r>
            <a:r>
              <a:rPr lang="en-US" altLang="en-US" sz="2600" b="1">
                <a:sym typeface="Times New Roman" panose="02020603050405020304" pitchFamily="18" charset="0"/>
              </a:rPr>
              <a:t>r</a:t>
            </a:r>
            <a:r>
              <a:rPr lang="en-US" altLang="en-US" sz="2600" b="1" baseline="-25000">
                <a:sym typeface="Times New Roman" panose="02020603050405020304" pitchFamily="18" charset="0"/>
              </a:rPr>
              <a:t>max</a:t>
            </a:r>
            <a:r>
              <a:rPr lang="en-US" altLang="en-US" sz="2600" baseline="-25000">
                <a:sym typeface="Times New Roman" panose="02020603050405020304" pitchFamily="18" charset="0"/>
              </a:rPr>
              <a:t> </a:t>
            </a:r>
            <a:r>
              <a:rPr lang="en-US" altLang="en-US" sz="2600">
                <a:sym typeface="Symbol" panose="05050102010706020507" pitchFamily="18" charset="2"/>
              </a:rPr>
              <a:t>(or </a:t>
            </a:r>
            <a:r>
              <a:rPr lang="en-US" altLang="en-US" sz="2600" b="1">
                <a:sym typeface="Times New Roman" panose="02020603050405020304" pitchFamily="18" charset="0"/>
              </a:rPr>
              <a:t>r</a:t>
            </a:r>
            <a:r>
              <a:rPr lang="en-US" altLang="en-US" sz="2600" b="1" baseline="-25000">
                <a:sym typeface="Times New Roman" panose="02020603050405020304" pitchFamily="18" charset="0"/>
              </a:rPr>
              <a:t>1</a:t>
            </a:r>
            <a:r>
              <a:rPr lang="en-US" altLang="en-US" sz="2600" baseline="-25000">
                <a:sym typeface="Times New Roman" panose="02020603050405020304" pitchFamily="18" charset="0"/>
              </a:rPr>
              <a:t> </a:t>
            </a:r>
            <a:r>
              <a:rPr lang="en-US" altLang="en-US" sz="2600">
                <a:sym typeface="Symbol" panose="05050102010706020507" pitchFamily="18" charset="2"/>
              </a:rPr>
              <a:t>&amp; </a:t>
            </a:r>
            <a:r>
              <a:rPr lang="en-US" altLang="en-US" sz="2600" b="1">
                <a:sym typeface="Times New Roman" panose="02020603050405020304" pitchFamily="18" charset="0"/>
              </a:rPr>
              <a:t>r</a:t>
            </a:r>
            <a:r>
              <a:rPr lang="en-US" altLang="en-US" sz="2600" b="1" baseline="-25000">
                <a:sym typeface="Times New Roman" panose="02020603050405020304" pitchFamily="18" charset="0"/>
              </a:rPr>
              <a:t>2</a:t>
            </a:r>
            <a:r>
              <a:rPr lang="en-US" altLang="en-US" sz="2600">
                <a:sym typeface="Times New Roman" panose="02020603050405020304" pitchFamily="18" charset="0"/>
              </a:rPr>
              <a:t>):</a:t>
            </a:r>
            <a:endParaRPr lang="en-US" altLang="en-US" sz="2600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sz="2600">
                <a:sym typeface="Symbol" panose="05050102010706020507" pitchFamily="18" charset="2"/>
              </a:rPr>
              <a:t> 	</a:t>
            </a:r>
            <a:r>
              <a:rPr lang="en-US" altLang="en-US" sz="2600" b="1">
                <a:sym typeface="Times New Roman" panose="02020603050405020304" pitchFamily="18" charset="0"/>
              </a:rPr>
              <a:t>r</a:t>
            </a:r>
            <a:r>
              <a:rPr lang="en-US" altLang="en-US" sz="2600" b="1" baseline="-25000">
                <a:sym typeface="Times New Roman" panose="02020603050405020304" pitchFamily="18" charset="0"/>
              </a:rPr>
              <a:t>min  </a:t>
            </a:r>
            <a:r>
              <a:rPr lang="en-US" altLang="en-US" sz="2600" b="1">
                <a:sym typeface="Symbol" panose="05050102010706020507" pitchFamily="18" charset="2"/>
              </a:rPr>
              <a:t>= a(1- </a:t>
            </a:r>
            <a:r>
              <a:rPr lang="en-US" altLang="en-US" sz="2600" b="1">
                <a:sym typeface="Times New Roman" panose="02020603050405020304" pitchFamily="18" charset="0"/>
              </a:rPr>
              <a:t>e)  = </a:t>
            </a:r>
            <a:r>
              <a:rPr lang="en-US" altLang="en-US" sz="2600" b="1">
                <a:sym typeface="Symbol" panose="05050102010706020507" pitchFamily="18" charset="2"/>
              </a:rPr>
              <a:t>(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lang="en-US" altLang="en-US" sz="2600" b="1">
                <a:sym typeface="Times New Roman" panose="02020603050405020304" pitchFamily="18" charset="0"/>
              </a:rPr>
              <a:t>)/(1 + e), r</a:t>
            </a:r>
            <a:r>
              <a:rPr lang="en-US" altLang="en-US" sz="2600" b="1" baseline="-25000">
                <a:sym typeface="Times New Roman" panose="02020603050405020304" pitchFamily="18" charset="0"/>
              </a:rPr>
              <a:t>max </a:t>
            </a:r>
            <a:r>
              <a:rPr lang="en-US" altLang="en-US" sz="2600" b="1">
                <a:sym typeface="Symbol" panose="05050102010706020507" pitchFamily="18" charset="2"/>
              </a:rPr>
              <a:t>= a(1+ </a:t>
            </a:r>
            <a:r>
              <a:rPr lang="en-US" altLang="en-US" sz="2600" b="1">
                <a:sym typeface="Times New Roman" panose="02020603050405020304" pitchFamily="18" charset="0"/>
              </a:rPr>
              <a:t>e) = </a:t>
            </a:r>
            <a:r>
              <a:rPr lang="en-US" altLang="en-US" sz="2600" b="1">
                <a:sym typeface="Symbol" panose="05050102010706020507" pitchFamily="18" charset="2"/>
              </a:rPr>
              <a:t>(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lang="en-US" altLang="en-US" sz="2600" b="1">
                <a:sym typeface="Times New Roman" panose="02020603050405020304" pitchFamily="18" charset="0"/>
              </a:rPr>
              <a:t>)/(1 -  e)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sz="2600">
                <a:sym typeface="Symbol" panose="05050102010706020507" pitchFamily="18" charset="2"/>
              </a:rPr>
              <a:t>   </a:t>
            </a:r>
            <a:r>
              <a:rPr lang="en-US" altLang="en-US" sz="2600" b="1">
                <a:solidFill>
                  <a:srgbClr val="990033"/>
                </a:solidFill>
                <a:sym typeface="Times New Roman" panose="02020603050405020304" pitchFamily="18" charset="0"/>
              </a:rPr>
              <a:t>Orbit eqtn</a:t>
            </a:r>
            <a:r>
              <a:rPr lang="en-US" altLang="en-US" sz="2600">
                <a:sym typeface="Times New Roman" panose="02020603050405020304" pitchFamily="18" charset="0"/>
              </a:rPr>
              <a:t> is:</a:t>
            </a:r>
            <a:r>
              <a:rPr lang="en-US" altLang="en-US" sz="2600" b="1">
                <a:sym typeface="Times New Roman" panose="02020603050405020304" pitchFamily="18" charset="0"/>
              </a:rPr>
              <a:t>   r  = </a:t>
            </a:r>
            <a:r>
              <a:rPr lang="en-US" altLang="en-US" sz="2600" b="1">
                <a:sym typeface="Symbol" panose="05050102010706020507" pitchFamily="18" charset="2"/>
              </a:rPr>
              <a:t>a(1- </a:t>
            </a:r>
            <a:r>
              <a:rPr lang="en-US" altLang="en-US" sz="2600" b="1">
                <a:sym typeface="Times New Roman" panose="02020603050405020304" pitchFamily="18" charset="0"/>
              </a:rPr>
              <a:t>e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Times New Roman" panose="02020603050405020304" pitchFamily="18" charset="0"/>
              </a:rPr>
              <a:t>)/[1 + e </a:t>
            </a:r>
            <a:r>
              <a:rPr lang="en-US" altLang="en-US" sz="2600" b="1">
                <a:sym typeface="Symbol" panose="05050102010706020507" pitchFamily="18" charset="2"/>
              </a:rPr>
              <a:t>cos(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600" b="1">
                <a:sym typeface="Times New Roman" panose="02020603050405020304" pitchFamily="18" charset="0"/>
              </a:rPr>
              <a:t> - 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sz="2600" b="1">
                <a:sym typeface="Times New Roman" panose="02020603050405020304" pitchFamily="18" charset="0"/>
              </a:rPr>
              <a:t>´</a:t>
            </a:r>
            <a:r>
              <a:rPr lang="en-US" altLang="en-US" sz="2600" b="1">
                <a:sym typeface="Symbol" panose="05050102010706020507" pitchFamily="18" charset="2"/>
              </a:rPr>
              <a:t>)]</a:t>
            </a:r>
          </a:p>
        </p:txBody>
      </p:sp>
      <p:pic>
        <p:nvPicPr>
          <p:cNvPr id="98308" name="Picture 5" descr="Ch3F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88" y="1295400"/>
            <a:ext cx="3794125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2413" y="538163"/>
            <a:ext cx="9296400" cy="6324600"/>
          </a:xfrm>
        </p:spPr>
        <p:txBody>
          <a:bodyPr/>
          <a:lstStyle/>
          <a:p>
            <a:pPr>
              <a:tabLst>
                <a:tab pos="1600200" algn="l"/>
                <a:tab pos="4860925" algn="l"/>
              </a:tabLst>
            </a:pPr>
            <a:r>
              <a:rPr lang="en-US" altLang="en-US" b="1">
                <a:solidFill>
                  <a:srgbClr val="0000FF"/>
                </a:solidFill>
                <a:sym typeface="Symbol" panose="05050102010706020507" pitchFamily="18" charset="2"/>
              </a:rPr>
              <a:t>Planetary orbits = ellipses, sun at one focus:</a:t>
            </a:r>
            <a:r>
              <a:rPr lang="en-US" altLang="en-US">
                <a:solidFill>
                  <a:srgbClr val="0000FF"/>
                </a:solidFill>
                <a:sym typeface="Symbol" panose="05050102010706020507" pitchFamily="18" charset="2"/>
              </a:rPr>
              <a:t> Fig:</a:t>
            </a:r>
          </a:p>
          <a:p>
            <a:pPr>
              <a:tabLst>
                <a:tab pos="1600200" algn="l"/>
                <a:tab pos="4860925" algn="l"/>
              </a:tabLst>
            </a:pPr>
            <a:r>
              <a:rPr lang="en-US" altLang="en-US">
                <a:sym typeface="Symbol" panose="05050102010706020507" pitchFamily="18" charset="2"/>
              </a:rPr>
              <a:t>For a general central force,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>
                <a:sym typeface="Symbol" panose="05050102010706020507" pitchFamily="18" charset="2"/>
              </a:rPr>
              <a:t>	we had </a:t>
            </a: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Kepler’s 2</a:t>
            </a:r>
            <a:r>
              <a:rPr lang="en-US" altLang="en-US" b="1" baseline="30000">
                <a:solidFill>
                  <a:srgbClr val="FF3300"/>
                </a:solidFill>
                <a:sym typeface="Symbol" panose="05050102010706020507" pitchFamily="18" charset="2"/>
              </a:rPr>
              <a:t>nd </a:t>
            </a: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Law: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>
                <a:sym typeface="Symbol" panose="05050102010706020507" pitchFamily="18" charset="2"/>
              </a:rPr>
              <a:t>	</a:t>
            </a:r>
            <a:r>
              <a:rPr lang="en-US" altLang="en-US" sz="2400">
                <a:sym typeface="Symbol" panose="05050102010706020507" pitchFamily="18" charset="2"/>
              </a:rPr>
              <a:t>(Constant areal velocity!):</a:t>
            </a:r>
            <a:endParaRPr lang="en-US" altLang="en-US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Symbol" panose="05050102010706020507" pitchFamily="18" charset="2"/>
              </a:rPr>
              <a:t>	(dA/dt) =  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>
                <a:sym typeface="Symbol" panose="05050102010706020507" pitchFamily="18" charset="2"/>
              </a:rPr>
              <a:t>)/</a:t>
            </a:r>
            <a:r>
              <a:rPr lang="en-US" altLang="en-US" b="1">
                <a:sym typeface="Times New Roman" panose="02020603050405020304" pitchFamily="18" charset="0"/>
              </a:rPr>
              <a:t>(2m) = </a:t>
            </a:r>
            <a:r>
              <a:rPr lang="en-US" altLang="en-US">
                <a:sym typeface="Times New Roman" panose="02020603050405020304" pitchFamily="18" charset="0"/>
              </a:rPr>
              <a:t>const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    Use to compute </a:t>
            </a: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orbit period:</a:t>
            </a:r>
            <a:r>
              <a:rPr lang="en-US" altLang="en-US">
                <a:sym typeface="Times New Roman" panose="02020603050405020304" pitchFamily="18" charset="0"/>
              </a:rPr>
              <a:t> </a:t>
            </a:r>
          </a:p>
          <a:p>
            <a:pPr lvl="1"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sz="3200" b="1">
                <a:sym typeface="Symbol" panose="05050102010706020507" pitchFamily="18" charset="2"/>
              </a:rPr>
              <a:t> dt = </a:t>
            </a:r>
            <a:r>
              <a:rPr lang="en-US" altLang="en-US" sz="3200" b="1">
                <a:sym typeface="Times New Roman" panose="02020603050405020304" pitchFamily="18" charset="0"/>
              </a:rPr>
              <a:t>(2m)/(</a:t>
            </a:r>
            <a:r>
              <a:rPr lang="en-US" altLang="en-US" sz="3200" b="1">
                <a:sym typeface="MT Extra" panose="05050102010205020202" pitchFamily="18" charset="2"/>
              </a:rPr>
              <a:t>) dA</a:t>
            </a:r>
            <a:endParaRPr lang="en-US" altLang="en-US" sz="3200" b="1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>
                <a:sym typeface="Symbol" panose="05050102010706020507" pitchFamily="18" charset="2"/>
              </a:rPr>
              <a:t>	    </a:t>
            </a: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Period </a:t>
            </a:r>
            <a:r>
              <a:rPr lang="en-US" altLang="en-US">
                <a:sym typeface="Symbol" panose="05050102010706020507" pitchFamily="18" charset="2"/>
              </a:rPr>
              <a:t>= time to sweep out ellipse area: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      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τ</a:t>
            </a:r>
            <a:r>
              <a:rPr lang="en-US" altLang="en-US" b="1">
                <a:sym typeface="Times New Roman" panose="02020603050405020304" pitchFamily="18" charset="0"/>
              </a:rPr>
              <a:t> = </a:t>
            </a:r>
            <a:r>
              <a:rPr lang="en-US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∫</a:t>
            </a:r>
            <a:r>
              <a:rPr lang="en-US" altLang="en-US" b="1">
                <a:sym typeface="Times New Roman" panose="02020603050405020304" pitchFamily="18" charset="0"/>
              </a:rPr>
              <a:t>dt = [(2m)/(</a:t>
            </a:r>
            <a:r>
              <a:rPr lang="en-US" altLang="en-US" b="1">
                <a:sym typeface="MT Extra" panose="05050102010205020202" pitchFamily="18" charset="2"/>
              </a:rPr>
              <a:t>)</a:t>
            </a:r>
            <a:r>
              <a:rPr lang="en-US" altLang="en-US" b="1">
                <a:sym typeface="Times New Roman" panose="02020603050405020304" pitchFamily="18" charset="0"/>
              </a:rPr>
              <a:t>] </a:t>
            </a:r>
            <a:r>
              <a:rPr lang="en-US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∫</a:t>
            </a:r>
            <a:r>
              <a:rPr lang="en-US" altLang="en-US" b="1">
                <a:sym typeface="Times New Roman" panose="02020603050405020304" pitchFamily="18" charset="0"/>
              </a:rPr>
              <a:t>dA = [(2m)/(</a:t>
            </a:r>
            <a:r>
              <a:rPr lang="en-US" altLang="en-US" b="1">
                <a:sym typeface="MT Extra" panose="05050102010205020202" pitchFamily="18" charset="2"/>
              </a:rPr>
              <a:t>)]A</a:t>
            </a:r>
          </a:p>
        </p:txBody>
      </p:sp>
      <p:pic>
        <p:nvPicPr>
          <p:cNvPr id="99331" name="Picture 6" descr="Ch3F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1524000"/>
            <a:ext cx="3373438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3813" y="228600"/>
            <a:ext cx="10515600" cy="4705350"/>
          </a:xfrm>
        </p:spPr>
        <p:txBody>
          <a:bodyPr/>
          <a:lstStyle/>
          <a:p>
            <a:pPr>
              <a:tabLst>
                <a:tab pos="1600200" algn="l"/>
                <a:tab pos="4860925" algn="l"/>
              </a:tabLst>
            </a:pPr>
            <a:r>
              <a:rPr lang="en-US" altLang="en-US" b="1">
                <a:solidFill>
                  <a:srgbClr val="FF3300"/>
                </a:solidFill>
                <a:sym typeface="Symbol" panose="05050102010706020507" pitchFamily="18" charset="2"/>
              </a:rPr>
              <a:t>Period of elliptical orbit: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	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τ</a:t>
            </a:r>
            <a:r>
              <a:rPr lang="en-US" altLang="en-US" b="1">
                <a:sym typeface="Times New Roman" panose="02020603050405020304" pitchFamily="18" charset="0"/>
              </a:rPr>
              <a:t> = [(2m)/(</a:t>
            </a:r>
            <a:r>
              <a:rPr lang="en-US" altLang="en-US" b="1">
                <a:sym typeface="MT Extra" panose="05050102010205020202" pitchFamily="18" charset="2"/>
              </a:rPr>
              <a:t>)] A      </a:t>
            </a:r>
            <a:r>
              <a:rPr lang="en-US" altLang="en-US" sz="2400">
                <a:sym typeface="MT Extra" panose="05050102010205020202" pitchFamily="18" charset="2"/>
              </a:rPr>
              <a:t>(</a:t>
            </a:r>
            <a:r>
              <a:rPr lang="en-US" altLang="en-US" sz="2400" b="1">
                <a:sym typeface="MT Extra" panose="05050102010205020202" pitchFamily="18" charset="2"/>
              </a:rPr>
              <a:t>A </a:t>
            </a:r>
            <a:r>
              <a:rPr lang="en-US" altLang="en-US" sz="2400">
                <a:sym typeface="MT Extra" panose="05050102010205020202" pitchFamily="18" charset="2"/>
              </a:rPr>
              <a:t>= ellipse area)        </a:t>
            </a:r>
            <a:r>
              <a:rPr lang="en-US" altLang="en-US" b="1">
                <a:sym typeface="MT Extra" panose="05050102010205020202" pitchFamily="18" charset="2"/>
              </a:rPr>
              <a:t>(1)  </a:t>
            </a:r>
          </a:p>
          <a:p>
            <a:pPr>
              <a:tabLst>
                <a:tab pos="1600200" algn="l"/>
                <a:tab pos="4860925" algn="l"/>
              </a:tabLst>
            </a:pPr>
            <a:r>
              <a:rPr lang="en-US" altLang="en-US">
                <a:sym typeface="MT Extra" panose="05050102010205020202" pitchFamily="18" charset="2"/>
              </a:rPr>
              <a:t>Analytic geometry: Area of ellipse: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MT Extra" panose="05050102010205020202" pitchFamily="18" charset="2"/>
              </a:rPr>
              <a:t>		A </a:t>
            </a:r>
            <a:r>
              <a:rPr lang="en-US" altLang="en-US" b="1">
                <a:sym typeface="Symbol" panose="05050102010706020507" pitchFamily="18" charset="2"/>
              </a:rPr>
              <a:t>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π</a:t>
            </a:r>
            <a:r>
              <a:rPr lang="en-US" altLang="en-US" b="1">
                <a:sym typeface="Times New Roman" panose="02020603050405020304" pitchFamily="18" charset="0"/>
              </a:rPr>
              <a:t>ab                                (2)</a:t>
            </a:r>
          </a:p>
          <a:p>
            <a:pPr>
              <a:tabLst>
                <a:tab pos="1600200" algn="l"/>
                <a:tab pos="4860925" algn="l"/>
              </a:tabLst>
            </a:pPr>
            <a:r>
              <a:rPr lang="en-US" altLang="en-US">
                <a:sym typeface="MT Extra" panose="05050102010205020202" pitchFamily="18" charset="2"/>
              </a:rPr>
              <a:t>In terms of </a:t>
            </a:r>
            <a:r>
              <a:rPr lang="en-US" altLang="en-US" b="1">
                <a:sym typeface="MT Extra" panose="05050102010205020202" pitchFamily="18" charset="2"/>
              </a:rPr>
              <a:t>k</a:t>
            </a:r>
            <a:r>
              <a:rPr lang="en-US" altLang="en-US">
                <a:sym typeface="MT Extra" panose="05050102010205020202" pitchFamily="18" charset="2"/>
              </a:rPr>
              <a:t>, </a:t>
            </a:r>
            <a:r>
              <a:rPr lang="en-US" altLang="en-US" b="1">
                <a:sym typeface="MT Extra" panose="05050102010205020202" pitchFamily="18" charset="2"/>
              </a:rPr>
              <a:t>E</a:t>
            </a:r>
            <a:r>
              <a:rPr lang="en-US" altLang="en-US">
                <a:sym typeface="MT Extra" panose="05050102010205020202" pitchFamily="18" charset="2"/>
              </a:rPr>
              <a:t> &amp; </a:t>
            </a:r>
            <a:r>
              <a:rPr lang="en-US" altLang="en-US" b="1">
                <a:sym typeface="MT Extra" panose="05050102010205020202" pitchFamily="18" charset="2"/>
              </a:rPr>
              <a:t>, </a:t>
            </a:r>
            <a:r>
              <a:rPr lang="en-US" altLang="en-US">
                <a:sym typeface="MT Extra" panose="05050102010205020202" pitchFamily="18" charset="2"/>
              </a:rPr>
              <a:t>we just had: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Symbol" panose="05050102010706020507" pitchFamily="18" charset="2"/>
              </a:rPr>
              <a:t>	              a </a:t>
            </a:r>
            <a:r>
              <a:rPr lang="en-US" altLang="en-US" b="1">
                <a:sym typeface="Times New Roman" panose="02020603050405020304" pitchFamily="18" charset="0"/>
              </a:rPr>
              <a:t>= (k)/(2|E|); </a:t>
            </a:r>
            <a:r>
              <a:rPr lang="en-US" altLang="en-US" b="1">
                <a:sym typeface="Symbol" panose="05050102010706020507" pitchFamily="18" charset="2"/>
              </a:rPr>
              <a:t>b = 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>
                <a:sym typeface="Symbol" panose="05050102010706020507" pitchFamily="18" charset="2"/>
              </a:rPr>
              <a:t>)/</a:t>
            </a:r>
            <a:r>
              <a:rPr lang="en-US" altLang="en-US" b="1">
                <a:sym typeface="Times New Roman" panose="02020603050405020304" pitchFamily="18" charset="0"/>
              </a:rPr>
              <a:t>(2mE)</a:t>
            </a:r>
            <a:r>
              <a:rPr lang="en-US" altLang="en-US" b="1" baseline="30000">
                <a:sym typeface="Times New Roman" panose="02020603050405020304" pitchFamily="18" charset="0"/>
              </a:rPr>
              <a:t>½</a:t>
            </a:r>
            <a:r>
              <a:rPr lang="en-US" altLang="en-US">
                <a:sym typeface="Times New Roman" panose="02020603050405020304" pitchFamily="18" charset="0"/>
              </a:rPr>
              <a:t>      </a:t>
            </a:r>
            <a:r>
              <a:rPr lang="en-US" altLang="en-US" b="1">
                <a:sym typeface="Times New Roman" panose="02020603050405020304" pitchFamily="18" charset="0"/>
              </a:rPr>
              <a:t>(3)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Symbol" panose="05050102010706020507" pitchFamily="18" charset="2"/>
              </a:rPr>
              <a:t>    (1), (2), (3) 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τ</a:t>
            </a:r>
            <a:r>
              <a:rPr lang="en-US" altLang="en-US" b="1">
                <a:sym typeface="Times New Roman" panose="02020603050405020304" pitchFamily="18" charset="0"/>
              </a:rPr>
              <a:t> =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π</a:t>
            </a:r>
            <a:r>
              <a:rPr lang="en-US" altLang="en-US" b="1">
                <a:sym typeface="Times New Roman" panose="02020603050405020304" pitchFamily="18" charset="0"/>
              </a:rPr>
              <a:t>k(m/2)</a:t>
            </a:r>
            <a:r>
              <a:rPr lang="en-US" altLang="en-US" b="1" baseline="30000">
                <a:sym typeface="Times New Roman" panose="02020603050405020304" pitchFamily="18" charset="0"/>
              </a:rPr>
              <a:t>½</a:t>
            </a:r>
            <a:r>
              <a:rPr lang="en-US" altLang="en-US" b="1">
                <a:sym typeface="Times New Roman" panose="02020603050405020304" pitchFamily="18" charset="0"/>
              </a:rPr>
              <a:t>|E|</a:t>
            </a:r>
            <a:r>
              <a:rPr lang="en-US" altLang="en-US" b="1" baseline="30000">
                <a:sym typeface="Times New Roman" panose="02020603050405020304" pitchFamily="18" charset="0"/>
              </a:rPr>
              <a:t>-(3/2)</a:t>
            </a:r>
            <a:r>
              <a:rPr lang="en-US" altLang="en-US">
                <a:sym typeface="Times New Roman" panose="02020603050405020304" pitchFamily="18" charset="0"/>
              </a:rPr>
              <a:t> </a:t>
            </a:r>
          </a:p>
          <a:p>
            <a:pPr>
              <a:tabLst>
                <a:tab pos="1600200" algn="l"/>
                <a:tab pos="4860925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Alternatively:     </a:t>
            </a:r>
            <a:r>
              <a:rPr lang="en-US" altLang="en-US" b="1">
                <a:sym typeface="Times New Roman" panose="02020603050405020304" pitchFamily="18" charset="0"/>
              </a:rPr>
              <a:t>b = (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α</a:t>
            </a:r>
            <a:r>
              <a:rPr lang="en-US" altLang="en-US" b="1">
                <a:sym typeface="Times New Roman" panose="02020603050405020304" pitchFamily="18" charset="0"/>
              </a:rPr>
              <a:t>a)</a:t>
            </a:r>
            <a:r>
              <a:rPr lang="en-US" altLang="en-US" b="1" baseline="30000">
                <a:sym typeface="Times New Roman" panose="02020603050405020304" pitchFamily="18" charset="0"/>
              </a:rPr>
              <a:t>½</a:t>
            </a:r>
            <a:r>
              <a:rPr lang="en-US" altLang="en-US" b="1">
                <a:sym typeface="Times New Roman" panose="02020603050405020304" pitchFamily="18" charset="0"/>
              </a:rPr>
              <a:t> ;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α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 [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Symbol" panose="05050102010706020507" pitchFamily="18" charset="2"/>
              </a:rPr>
              <a:t></a:t>
            </a:r>
            <a:r>
              <a:rPr lang="en-US" altLang="en-US" b="1">
                <a:sym typeface="Times New Roman" panose="02020603050405020304" pitchFamily="18" charset="0"/>
              </a:rPr>
              <a:t>(mk)]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Symbol" panose="05050102010706020507" pitchFamily="18" charset="2"/>
              </a:rPr>
              <a:t> 	 	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τ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  = [(4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π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m)/(k)] a</a:t>
            </a:r>
            <a:r>
              <a:rPr lang="en-US" altLang="en-US" b="1" baseline="30000">
                <a:sym typeface="Times New Roman" panose="02020603050405020304" pitchFamily="18" charset="0"/>
              </a:rPr>
              <a:t>3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	</a:t>
            </a:r>
            <a:r>
              <a:rPr lang="en-US" altLang="en-US" b="1">
                <a:solidFill>
                  <a:srgbClr val="0033CC"/>
                </a:solidFill>
                <a:sym typeface="Times New Roman" panose="02020603050405020304" pitchFamily="18" charset="0"/>
              </a:rPr>
              <a:t>The square of the period is proportional to cube of semimajor axis of the elliptic orbit</a:t>
            </a:r>
            <a:r>
              <a:rPr lang="en-US" altLang="en-US">
                <a:solidFill>
                  <a:srgbClr val="0033CC"/>
                </a:solidFill>
                <a:sym typeface="Times New Roman" panose="02020603050405020304" pitchFamily="18" charset="0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		</a:t>
            </a:r>
            <a:r>
              <a:rPr lang="en-US" altLang="en-US" b="1">
                <a:solidFill>
                  <a:srgbClr val="9900CC"/>
                </a:solidFill>
                <a:sym typeface="Symbol" panose="05050102010706020507" pitchFamily="18" charset="2"/>
              </a:rPr>
              <a:t></a:t>
            </a:r>
            <a:r>
              <a:rPr lang="en-US" altLang="en-US">
                <a:solidFill>
                  <a:srgbClr val="9900CC"/>
                </a:solidFill>
                <a:sym typeface="Symbol" panose="05050102010706020507" pitchFamily="18" charset="2"/>
              </a:rPr>
              <a:t>  </a:t>
            </a:r>
            <a:r>
              <a:rPr lang="en-US" altLang="en-US" b="1" i="1" u="sng">
                <a:solidFill>
                  <a:srgbClr val="9900CC"/>
                </a:solidFill>
                <a:sym typeface="Symbol" panose="05050102010706020507" pitchFamily="18" charset="2"/>
              </a:rPr>
              <a:t>Kepler’s Third Law</a:t>
            </a:r>
            <a:r>
              <a:rPr lang="en-US" altLang="en-US" b="1" i="1">
                <a:solidFill>
                  <a:srgbClr val="9900CC"/>
                </a:solidFill>
                <a:sym typeface="Symbol" panose="05050102010706020507" pitchFamily="18" charset="2"/>
              </a:rPr>
              <a:t> </a:t>
            </a:r>
          </a:p>
        </p:txBody>
      </p:sp>
    </p:spTree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2413" y="152400"/>
            <a:ext cx="10134600" cy="4705350"/>
          </a:xfrm>
        </p:spPr>
        <p:txBody>
          <a:bodyPr/>
          <a:lstStyle/>
          <a:p>
            <a:pPr>
              <a:tabLst>
                <a:tab pos="1600200" algn="l"/>
                <a:tab pos="4860925" algn="l"/>
              </a:tabLst>
            </a:pPr>
            <a:r>
              <a:rPr lang="en-US" altLang="en-US" b="1" i="1" u="sng">
                <a:solidFill>
                  <a:srgbClr val="FF3300"/>
                </a:solidFill>
                <a:sym typeface="Symbol" panose="05050102010706020507" pitchFamily="18" charset="2"/>
              </a:rPr>
              <a:t>Kepler’s Third Law</a:t>
            </a:r>
            <a:r>
              <a:rPr lang="en-US" altLang="en-US" b="1" i="1">
                <a:sym typeface="Symbol" panose="05050102010706020507" pitchFamily="18" charset="2"/>
              </a:rPr>
              <a:t> </a:t>
            </a:r>
            <a:endParaRPr lang="en-US" altLang="en-US" b="1" i="1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Symbol" panose="05050102010706020507" pitchFamily="18" charset="2"/>
              </a:rPr>
              <a:t> 	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τ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  = [(4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π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m)/(k)] a</a:t>
            </a:r>
            <a:r>
              <a:rPr lang="en-US" altLang="en-US" b="1" baseline="30000">
                <a:sym typeface="Times New Roman" panose="02020603050405020304" pitchFamily="18" charset="0"/>
              </a:rPr>
              <a:t>3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 	</a:t>
            </a:r>
            <a:r>
              <a:rPr lang="en-US" altLang="en-US" sz="2400" b="1">
                <a:solidFill>
                  <a:srgbClr val="006600"/>
                </a:solidFill>
                <a:sym typeface="Times New Roman" panose="02020603050405020304" pitchFamily="18" charset="0"/>
              </a:rPr>
              <a:t>The square of period is proportional to the cube of the semimajor axis of the elliptic orbit</a:t>
            </a:r>
          </a:p>
          <a:p>
            <a:pPr>
              <a:tabLst>
                <a:tab pos="1600200" algn="l"/>
                <a:tab pos="4860925" algn="l"/>
              </a:tabLst>
            </a:pPr>
            <a:r>
              <a:rPr lang="en-US" altLang="en-US" sz="2400" b="1" i="1">
                <a:solidFill>
                  <a:srgbClr val="0033CC"/>
                </a:solidFill>
                <a:sym typeface="Times New Roman" panose="02020603050405020304" pitchFamily="18" charset="0"/>
              </a:rPr>
              <a:t>Note:</a:t>
            </a:r>
            <a:r>
              <a:rPr lang="en-US" altLang="en-US" sz="2400">
                <a:sym typeface="Times New Roman" panose="02020603050405020304" pitchFamily="18" charset="0"/>
              </a:rPr>
              <a:t> Actually, </a:t>
            </a:r>
            <a:r>
              <a:rPr lang="en-US" altLang="en-US" sz="2400" b="1">
                <a:sym typeface="Times New Roman" panose="02020603050405020304" pitchFamily="18" charset="0"/>
              </a:rPr>
              <a:t>m </a:t>
            </a:r>
            <a:r>
              <a:rPr lang="en-US" altLang="en-US" sz="2400" b="1">
                <a:sym typeface="Symbol" panose="05050102010706020507" pitchFamily="18" charset="2"/>
              </a:rPr>
              <a:t> 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μ</a:t>
            </a:r>
            <a:r>
              <a:rPr lang="en-US" altLang="en-US" sz="2400">
                <a:sym typeface="Symbol" panose="05050102010706020507" pitchFamily="18" charset="2"/>
              </a:rPr>
              <a:t>. The </a:t>
            </a:r>
            <a:r>
              <a:rPr lang="en-US" altLang="en-US" sz="2400">
                <a:sym typeface="Times New Roman" panose="02020603050405020304" pitchFamily="18" charset="0"/>
              </a:rPr>
              <a:t>reduced mass 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μ</a:t>
            </a:r>
            <a:r>
              <a:rPr lang="en-US" altLang="en-US" sz="2400">
                <a:sym typeface="Times New Roman" panose="02020603050405020304" pitchFamily="18" charset="0"/>
              </a:rPr>
              <a:t> actually enters! As derived empirically by Kepler: Kepler’s 3</a:t>
            </a:r>
            <a:r>
              <a:rPr lang="en-US" altLang="en-US" sz="2400" baseline="30000">
                <a:sym typeface="Times New Roman" panose="02020603050405020304" pitchFamily="18" charset="0"/>
              </a:rPr>
              <a:t>rd</a:t>
            </a:r>
            <a:r>
              <a:rPr lang="en-US" altLang="en-US" sz="2400">
                <a:sym typeface="Times New Roman" panose="02020603050405020304" pitchFamily="18" charset="0"/>
              </a:rPr>
              <a:t> Law states that this is true with the same proportionality constant for all planets. This ignores the difference between the reduced mass 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μ</a:t>
            </a:r>
            <a:r>
              <a:rPr lang="en-US" altLang="en-US" sz="2400">
                <a:sym typeface="Times New Roman" panose="02020603050405020304" pitchFamily="18" charset="0"/>
              </a:rPr>
              <a:t> &amp; the mass </a:t>
            </a:r>
            <a:r>
              <a:rPr lang="en-US" altLang="en-US" sz="2400" b="1">
                <a:sym typeface="Times New Roman" panose="02020603050405020304" pitchFamily="18" charset="0"/>
              </a:rPr>
              <a:t>m</a:t>
            </a:r>
            <a:r>
              <a:rPr lang="en-US" altLang="en-US" sz="2400">
                <a:sym typeface="Times New Roman" panose="02020603050405020304" pitchFamily="18" charset="0"/>
              </a:rPr>
              <a:t> of the planet:  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μ</a:t>
            </a:r>
            <a:r>
              <a:rPr lang="en-US" altLang="en-US" sz="2400" b="1">
                <a:sym typeface="Times New Roman" panose="02020603050405020304" pitchFamily="18" charset="0"/>
              </a:rPr>
              <a:t> = (m)[1 + mM</a:t>
            </a:r>
            <a:r>
              <a:rPr lang="en-US" altLang="en-US" sz="2400" b="1" baseline="30000">
                <a:sym typeface="Times New Roman" panose="02020603050405020304" pitchFamily="18" charset="0"/>
              </a:rPr>
              <a:t>-1</a:t>
            </a:r>
            <a:r>
              <a:rPr lang="en-US" altLang="en-US" sz="2400" b="1">
                <a:sym typeface="Times New Roman" panose="02020603050405020304" pitchFamily="18" charset="0"/>
              </a:rPr>
              <a:t>]</a:t>
            </a:r>
            <a:r>
              <a:rPr lang="en-US" altLang="en-US" sz="2400" b="1" baseline="30000">
                <a:sym typeface="Times New Roman" panose="02020603050405020304" pitchFamily="18" charset="0"/>
              </a:rPr>
              <a:t>-1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sz="2400" b="1">
                <a:sym typeface="Times New Roman" panose="02020603050405020304" pitchFamily="18" charset="0"/>
              </a:rPr>
              <a:t>	 	    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μ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  <a:r>
              <a:rPr lang="en-US" altLang="en-US" sz="2400" b="1">
                <a:sym typeface="Symbol" panose="05050102010706020507" pitchFamily="18" charset="2"/>
              </a:rPr>
              <a:t> m[1 - (m/M) + (m/M)</a:t>
            </a:r>
            <a:r>
              <a:rPr lang="en-US" altLang="en-US" sz="2400" b="1" baseline="30000">
                <a:sym typeface="Symbol" panose="05050102010706020507" pitchFamily="18" charset="2"/>
              </a:rPr>
              <a:t>2</a:t>
            </a:r>
            <a:r>
              <a:rPr lang="en-US" altLang="en-US" sz="2400" b="1">
                <a:sym typeface="Symbol" panose="05050102010706020507" pitchFamily="18" charset="2"/>
              </a:rPr>
              <a:t> - ... ]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sz="2400">
                <a:sym typeface="Times New Roman" panose="02020603050405020304" pitchFamily="18" charset="0"/>
              </a:rPr>
              <a:t>	</a:t>
            </a:r>
            <a:r>
              <a:rPr lang="en-US" altLang="en-US" sz="2400" b="1" i="1">
                <a:solidFill>
                  <a:srgbClr val="0033CC"/>
                </a:solidFill>
                <a:sym typeface="Times New Roman" panose="02020603050405020304" pitchFamily="18" charset="0"/>
              </a:rPr>
              <a:t>Note:</a:t>
            </a:r>
            <a:r>
              <a:rPr lang="en-US" altLang="en-US" sz="2400">
                <a:sym typeface="Times New Roman" panose="02020603050405020304" pitchFamily="18" charset="0"/>
              </a:rPr>
              <a:t> 	          </a:t>
            </a:r>
            <a:r>
              <a:rPr lang="en-US" altLang="en-US" sz="2400" b="1">
                <a:sym typeface="Times New Roman" panose="02020603050405020304" pitchFamily="18" charset="0"/>
              </a:rPr>
              <a:t>k = GmM </a:t>
            </a:r>
            <a:r>
              <a:rPr lang="en-US" altLang="en-US" sz="2400" b="1">
                <a:sym typeface="Symbol" panose="05050102010706020507" pitchFamily="18" charset="2"/>
              </a:rPr>
              <a:t>; 	 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μ</a:t>
            </a:r>
            <a:r>
              <a:rPr lang="en-US" altLang="en-US" sz="2400" b="1">
                <a:sym typeface="Times New Roman" panose="02020603050405020304" pitchFamily="18" charset="0"/>
              </a:rPr>
              <a:t> </a:t>
            </a:r>
            <a:r>
              <a:rPr lang="en-US" altLang="en-US" sz="2400" b="1">
                <a:sym typeface="Symbol" panose="05050102010706020507" pitchFamily="18" charset="2"/>
              </a:rPr>
              <a:t> m  </a:t>
            </a:r>
            <a:r>
              <a:rPr lang="en-US" altLang="en-US" sz="2400">
                <a:sym typeface="Symbol" panose="05050102010706020507" pitchFamily="18" charset="2"/>
              </a:rPr>
              <a:t>(</a:t>
            </a:r>
            <a:r>
              <a:rPr lang="en-US" altLang="en-US" sz="2400" b="1">
                <a:sym typeface="Symbol" panose="05050102010706020507" pitchFamily="18" charset="2"/>
              </a:rPr>
              <a:t>m &lt;&lt; M</a:t>
            </a:r>
            <a:r>
              <a:rPr lang="en-US" altLang="en-US" sz="2400">
                <a:sym typeface="Symbol" panose="05050102010706020507" pitchFamily="18" charset="2"/>
              </a:rPr>
              <a:t>)</a:t>
            </a:r>
            <a:endParaRPr lang="en-US" altLang="en-US" sz="2400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sz="2400" b="1">
                <a:sym typeface="Symbol" panose="05050102010706020507" pitchFamily="18" charset="2"/>
              </a:rPr>
              <a:t></a:t>
            </a:r>
            <a:r>
              <a:rPr lang="en-US" altLang="en-US" sz="2400">
                <a:sym typeface="Times New Roman" panose="02020603050405020304" pitchFamily="18" charset="0"/>
              </a:rPr>
              <a:t>   	          </a:t>
            </a:r>
            <a:r>
              <a:rPr lang="en-US" altLang="en-US" sz="2400" b="1">
                <a:sym typeface="Times New Roman" panose="02020603050405020304" pitchFamily="18" charset="0"/>
              </a:rPr>
              <a:t>(</a:t>
            </a:r>
            <a:r>
              <a:rPr lang="el-GR" altLang="en-US" sz="2400" b="1">
                <a:cs typeface="Times New Roman" panose="02020603050405020304" pitchFamily="18" charset="0"/>
                <a:sym typeface="Symbol" panose="05050102010706020507" pitchFamily="18" charset="2"/>
              </a:rPr>
              <a:t>μ</a:t>
            </a:r>
            <a:r>
              <a:rPr lang="en-US" altLang="en-US" sz="2400" b="1">
                <a:sym typeface="Times New Roman" panose="02020603050405020304" pitchFamily="18" charset="0"/>
              </a:rPr>
              <a:t>/k) </a:t>
            </a:r>
            <a:r>
              <a:rPr lang="en-US" altLang="en-US" sz="2400" b="1">
                <a:sym typeface="Symbol" panose="05050102010706020507" pitchFamily="18" charset="2"/>
              </a:rPr>
              <a:t></a:t>
            </a:r>
            <a:r>
              <a:rPr lang="en-US" altLang="en-US" sz="2400" b="1">
                <a:sym typeface="Times New Roman" panose="02020603050405020304" pitchFamily="18" charset="0"/>
              </a:rPr>
              <a:t>  1/(GM)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sz="2600" b="1">
                <a:sym typeface="Symbol" panose="05050102010706020507" pitchFamily="18" charset="2"/>
              </a:rPr>
              <a:t> 	</a:t>
            </a:r>
            <a:r>
              <a:rPr lang="el-GR" altLang="en-US" sz="2600" b="1">
                <a:cs typeface="Times New Roman" panose="02020603050405020304" pitchFamily="18" charset="0"/>
                <a:sym typeface="Symbol" panose="05050102010706020507" pitchFamily="18" charset="2"/>
              </a:rPr>
              <a:t>τ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Times New Roman" panose="02020603050405020304" pitchFamily="18" charset="0"/>
              </a:rPr>
              <a:t>  = [(4</a:t>
            </a:r>
            <a:r>
              <a:rPr lang="el-GR" altLang="en-US" sz="2600" b="1">
                <a:cs typeface="Times New Roman" panose="02020603050405020304" pitchFamily="18" charset="0"/>
                <a:sym typeface="Times New Roman" panose="02020603050405020304" pitchFamily="18" charset="0"/>
              </a:rPr>
              <a:t>π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Times New Roman" panose="02020603050405020304" pitchFamily="18" charset="0"/>
              </a:rPr>
              <a:t>)/(GM)]a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3    </a:t>
            </a:r>
            <a:r>
              <a:rPr lang="en-US" altLang="en-US" sz="2600">
                <a:sym typeface="Symbol" panose="05050102010706020507" pitchFamily="18" charset="2"/>
              </a:rPr>
              <a:t>(</a:t>
            </a:r>
            <a:r>
              <a:rPr lang="en-US" altLang="en-US" sz="2600" b="1">
                <a:sym typeface="Symbol" panose="05050102010706020507" pitchFamily="18" charset="2"/>
              </a:rPr>
              <a:t>m &lt;&lt; M</a:t>
            </a:r>
            <a:r>
              <a:rPr lang="en-US" altLang="en-US" sz="2600">
                <a:sym typeface="Symbol" panose="05050102010706020507" pitchFamily="18" charset="2"/>
              </a:rPr>
              <a:t>)</a:t>
            </a:r>
            <a:endParaRPr lang="en-US" altLang="en-US" sz="2600" b="1" baseline="30000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sz="2600">
                <a:sym typeface="Times New Roman" panose="02020603050405020304" pitchFamily="18" charset="0"/>
              </a:rPr>
              <a:t>                   </a:t>
            </a:r>
            <a:r>
              <a:rPr lang="en-US" altLang="en-US" sz="2400">
                <a:sym typeface="Times New Roman" panose="02020603050405020304" pitchFamily="18" charset="0"/>
              </a:rPr>
              <a:t>So Kepler was only approximately correct!</a:t>
            </a:r>
          </a:p>
        </p:txBody>
      </p:sp>
    </p:spTree>
  </p:cSld>
  <p:clrMapOvr>
    <a:masterClrMapping/>
  </p:clrMapOvr>
  <p:transition spd="med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89213" y="0"/>
            <a:ext cx="7772400" cy="838200"/>
          </a:xfrm>
        </p:spPr>
        <p:txBody>
          <a:bodyPr/>
          <a:lstStyle/>
          <a:p>
            <a:r>
              <a:rPr lang="en-US" altLang="en-US" sz="4000" b="1">
                <a:solidFill>
                  <a:srgbClr val="0033CC"/>
                </a:solidFill>
                <a:sym typeface="Times New Roman" panose="02020603050405020304" pitchFamily="18" charset="0"/>
              </a:rPr>
              <a:t>Kepler’s Laws</a:t>
            </a:r>
            <a:endParaRPr lang="en-US" altLang="en-US" sz="4000" b="1">
              <a:sym typeface="Times New Roman" panose="02020603050405020304" pitchFamily="18" charset="0"/>
            </a:endParaRP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98613" y="812800"/>
            <a:ext cx="10367962" cy="4400550"/>
          </a:xfrm>
          <a:noFill/>
        </p:spPr>
        <p:txBody>
          <a:bodyPr/>
          <a:lstStyle/>
          <a:p>
            <a:pPr>
              <a:tabLst>
                <a:tab pos="1600200" algn="l"/>
                <a:tab pos="4860925" algn="l"/>
              </a:tabLst>
            </a:pPr>
            <a:r>
              <a:rPr lang="en-US" altLang="en-US" b="1" i="1">
                <a:solidFill>
                  <a:srgbClr val="FF3300"/>
                </a:solidFill>
                <a:sym typeface="Symbol" panose="05050102010706020507" pitchFamily="18" charset="2"/>
              </a:rPr>
              <a:t>Kepler’s First Law: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 i="1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The </a:t>
            </a:r>
            <a:r>
              <a:rPr lang="en-US" altLang="en-US" sz="2600">
                <a:sym typeface="Symbol" panose="05050102010706020507" pitchFamily="18" charset="2"/>
              </a:rPr>
              <a:t>planets move in elliptic orbits with the Sun at one focus.</a:t>
            </a:r>
          </a:p>
          <a:p>
            <a:pPr lvl="1">
              <a:tabLst>
                <a:tab pos="1600200" algn="l"/>
                <a:tab pos="4860925" algn="l"/>
              </a:tabLst>
            </a:pPr>
            <a:r>
              <a:rPr lang="en-US" altLang="en-US">
                <a:sym typeface="Symbol" panose="05050102010706020507" pitchFamily="18" charset="2"/>
              </a:rPr>
              <a:t>Kepler proved empirically. Newton proved this from Universal Law of Gravitation &amp; calculus. </a:t>
            </a:r>
          </a:p>
          <a:p>
            <a:pPr>
              <a:tabLst>
                <a:tab pos="1600200" algn="l"/>
                <a:tab pos="4860925" algn="l"/>
              </a:tabLst>
            </a:pPr>
            <a:r>
              <a:rPr lang="en-US" altLang="en-US" b="1" i="1">
                <a:solidFill>
                  <a:srgbClr val="FF3300"/>
                </a:solidFill>
                <a:sym typeface="Symbol" panose="05050102010706020507" pitchFamily="18" charset="2"/>
              </a:rPr>
              <a:t>Kepler’s Second Law:</a:t>
            </a:r>
            <a:endParaRPr lang="en-US" altLang="en-US" b="1" i="1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 i="1">
                <a:sym typeface="Symbol" panose="05050102010706020507" pitchFamily="18" charset="2"/>
              </a:rPr>
              <a:t>	</a:t>
            </a:r>
            <a:r>
              <a:rPr lang="en-US" altLang="en-US">
                <a:sym typeface="Symbol" panose="05050102010706020507" pitchFamily="18" charset="2"/>
              </a:rPr>
              <a:t>The </a:t>
            </a:r>
            <a:r>
              <a:rPr lang="en-US" altLang="en-US" sz="2600">
                <a:sym typeface="Symbol" panose="05050102010706020507" pitchFamily="18" charset="2"/>
              </a:rPr>
              <a:t>area per unit time swept out by a radius vector from sun to a planet is constant.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 sz="2400">
                <a:sym typeface="Symbol" panose="05050102010706020507" pitchFamily="18" charset="2"/>
              </a:rPr>
              <a:t>(Constant areal velocity).</a:t>
            </a:r>
            <a:endParaRPr lang="en-US" altLang="en-US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>
                <a:sym typeface="Symbol" panose="05050102010706020507" pitchFamily="18" charset="2"/>
              </a:rPr>
              <a:t>	                   </a:t>
            </a:r>
            <a:r>
              <a:rPr lang="en-US" altLang="en-US" b="1">
                <a:sym typeface="Symbol" panose="05050102010706020507" pitchFamily="18" charset="2"/>
              </a:rPr>
              <a:t>(dA/dt) =  </a:t>
            </a:r>
            <a:r>
              <a:rPr lang="en-US" altLang="en-US" b="1">
                <a:sym typeface="Times New Roman" panose="02020603050405020304" pitchFamily="18" charset="0"/>
              </a:rPr>
              <a:t>(</a:t>
            </a:r>
            <a:r>
              <a:rPr lang="en-US" altLang="en-US" b="1">
                <a:sym typeface="MT Extra" panose="05050102010205020202" pitchFamily="18" charset="2"/>
              </a:rPr>
              <a:t></a:t>
            </a:r>
            <a:r>
              <a:rPr lang="en-US" altLang="en-US" b="1">
                <a:sym typeface="Symbol" panose="05050102010706020507" pitchFamily="18" charset="2"/>
              </a:rPr>
              <a:t>)/</a:t>
            </a:r>
            <a:r>
              <a:rPr lang="en-US" altLang="en-US" b="1">
                <a:sym typeface="Times New Roman" panose="02020603050405020304" pitchFamily="18" charset="0"/>
              </a:rPr>
              <a:t>(2m) = constant</a:t>
            </a:r>
            <a:endParaRPr lang="en-US" altLang="en-US" sz="2400" b="1" i="1">
              <a:sym typeface="Symbol" panose="05050102010706020507" pitchFamily="18" charset="2"/>
            </a:endParaRPr>
          </a:p>
          <a:p>
            <a:pPr lvl="1">
              <a:tabLst>
                <a:tab pos="1600200" algn="l"/>
                <a:tab pos="4860925" algn="l"/>
              </a:tabLst>
            </a:pPr>
            <a:r>
              <a:rPr lang="en-US" altLang="en-US">
                <a:sym typeface="Symbol" panose="05050102010706020507" pitchFamily="18" charset="2"/>
              </a:rPr>
              <a:t>Kepler proved empirically. We’ve proven in general for any central force. </a:t>
            </a:r>
            <a:endParaRPr lang="en-US" altLang="en-US" b="1" i="1">
              <a:sym typeface="Symbol" panose="05050102010706020507" pitchFamily="18" charset="2"/>
            </a:endParaRPr>
          </a:p>
          <a:p>
            <a:pPr>
              <a:tabLst>
                <a:tab pos="1600200" algn="l"/>
                <a:tab pos="4860925" algn="l"/>
              </a:tabLst>
            </a:pPr>
            <a:r>
              <a:rPr lang="en-US" altLang="en-US" b="1" i="1">
                <a:solidFill>
                  <a:srgbClr val="FF3300"/>
                </a:solidFill>
                <a:sym typeface="Symbol" panose="05050102010706020507" pitchFamily="18" charset="2"/>
              </a:rPr>
              <a:t>Kepler’s Third Law:</a:t>
            </a:r>
            <a:r>
              <a:rPr lang="en-US" altLang="en-US" b="1" i="1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τ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  = [(4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π</a:t>
            </a:r>
            <a:r>
              <a:rPr lang="en-US" altLang="en-US" b="1" baseline="30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m)/(k)] a</a:t>
            </a:r>
            <a:r>
              <a:rPr lang="en-US" altLang="en-US" b="1" baseline="30000">
                <a:sym typeface="Times New Roman" panose="02020603050405020304" pitchFamily="18" charset="0"/>
              </a:rPr>
              <a:t>3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 </a:t>
            </a:r>
            <a:r>
              <a:rPr lang="en-US" altLang="en-US" sz="2600">
                <a:sym typeface="Times New Roman" panose="02020603050405020304" pitchFamily="18" charset="0"/>
              </a:rPr>
              <a:t>	The square of a planet’s period is proportional to cube of semimajor axis of the planet’s elliptic orbit.</a:t>
            </a:r>
          </a:p>
        </p:txBody>
      </p:sp>
    </p:spTree>
  </p:cSld>
  <p:clrMapOvr>
    <a:masterClrMapping/>
  </p:clrMapOvr>
  <p:transition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3413" y="0"/>
            <a:ext cx="7772400" cy="762000"/>
          </a:xfrm>
        </p:spPr>
        <p:txBody>
          <a:bodyPr/>
          <a:lstStyle/>
          <a:p>
            <a:r>
              <a:rPr lang="en-US" altLang="en-US" b="1">
                <a:solidFill>
                  <a:srgbClr val="0033CC"/>
                </a:solidFill>
                <a:sym typeface="Times New Roman" panose="02020603050405020304" pitchFamily="18" charset="0"/>
              </a:rPr>
              <a:t>Example</a:t>
            </a:r>
            <a:endParaRPr lang="en-US" altLang="en-US" sz="4000" b="1">
              <a:sym typeface="Times New Roman" panose="02020603050405020304" pitchFamily="18" charset="0"/>
            </a:endParaRP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5813" y="990600"/>
            <a:ext cx="9445625" cy="5391150"/>
          </a:xfrm>
        </p:spPr>
        <p:txBody>
          <a:bodyPr/>
          <a:lstStyle/>
          <a:p>
            <a:pPr>
              <a:tabLst>
                <a:tab pos="1600200" algn="l"/>
                <a:tab pos="4860925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Halley’s Comet, which passed around the sun early in 1986, moves in a highly elliptical orbit: Eccentricity </a:t>
            </a:r>
            <a:r>
              <a:rPr lang="en-US" altLang="en-US" b="1">
                <a:sym typeface="Times New Roman" panose="02020603050405020304" pitchFamily="18" charset="0"/>
              </a:rPr>
              <a:t>e</a:t>
            </a:r>
            <a:r>
              <a:rPr lang="en-US" altLang="en-US" b="1" baseline="30000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Times New Roman" panose="02020603050405020304" pitchFamily="18" charset="0"/>
              </a:rPr>
              <a:t>= 0.967</a:t>
            </a:r>
            <a:r>
              <a:rPr lang="en-US" altLang="en-US">
                <a:sym typeface="Times New Roman" panose="02020603050405020304" pitchFamily="18" charset="0"/>
              </a:rPr>
              <a:t>; period </a:t>
            </a:r>
            <a:r>
              <a:rPr lang="el-GR" altLang="en-US">
                <a:cs typeface="Times New Roman" panose="02020603050405020304" pitchFamily="18" charset="0"/>
                <a:sym typeface="Times New Roman" panose="02020603050405020304" pitchFamily="18" charset="0"/>
              </a:rPr>
              <a:t>τ</a:t>
            </a:r>
            <a:r>
              <a:rPr lang="en-US" altLang="en-US" b="1">
                <a:sym typeface="Times New Roman" panose="02020603050405020304" pitchFamily="18" charset="0"/>
              </a:rPr>
              <a:t> = 76 years. </a:t>
            </a:r>
            <a:r>
              <a:rPr lang="en-US" altLang="en-US">
                <a:sym typeface="Times New Roman" panose="02020603050405020304" pitchFamily="18" charset="0"/>
              </a:rPr>
              <a:t>Calculate its minimum and maximum distances from the sun. </a:t>
            </a:r>
          </a:p>
          <a:p>
            <a:pPr>
              <a:tabLst>
                <a:tab pos="1600200" algn="l"/>
                <a:tab pos="4860925" algn="l"/>
              </a:tabLst>
            </a:pPr>
            <a:endParaRPr lang="en-US" altLang="en-US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4860925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Use the formulas just derived &amp; find: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	       r</a:t>
            </a:r>
            <a:r>
              <a:rPr lang="en-US" altLang="en-US" b="1" baseline="-25000">
                <a:sym typeface="Times New Roman" panose="02020603050405020304" pitchFamily="18" charset="0"/>
              </a:rPr>
              <a:t>min  </a:t>
            </a:r>
            <a:r>
              <a:rPr lang="en-US" altLang="en-US" b="1">
                <a:sym typeface="Symbol" panose="05050102010706020507" pitchFamily="18" charset="2"/>
              </a:rPr>
              <a:t>= </a:t>
            </a:r>
            <a:r>
              <a:rPr lang="en-US" altLang="en-US" b="1">
                <a:sym typeface="Times New Roman" panose="02020603050405020304" pitchFamily="18" charset="0"/>
              </a:rPr>
              <a:t> 8.8 </a:t>
            </a:r>
            <a:r>
              <a:rPr lang="en-US" altLang="en-US" b="1">
                <a:sym typeface="Symbol" panose="05050102010706020507" pitchFamily="18" charset="2"/>
              </a:rPr>
              <a:t></a:t>
            </a:r>
            <a:r>
              <a:rPr lang="en-US" altLang="en-US" b="1">
                <a:sym typeface="Times New Roman" panose="02020603050405020304" pitchFamily="18" charset="0"/>
              </a:rPr>
              <a:t> 10</a:t>
            </a:r>
            <a:r>
              <a:rPr lang="en-US" altLang="en-US" b="1" baseline="30000">
                <a:sym typeface="Times New Roman" panose="02020603050405020304" pitchFamily="18" charset="0"/>
              </a:rPr>
              <a:t>10 </a:t>
            </a:r>
            <a:r>
              <a:rPr lang="en-US" altLang="en-US" b="1">
                <a:sym typeface="Times New Roman" panose="02020603050405020304" pitchFamily="18" charset="0"/>
              </a:rPr>
              <a:t>m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</a:t>
            </a:r>
            <a:r>
              <a:rPr lang="en-US" altLang="en-US">
                <a:sym typeface="Times New Roman" panose="02020603050405020304" pitchFamily="18" charset="0"/>
              </a:rPr>
              <a:t>(Inside Venus’s orbit &amp; almost to Mercury’s orbit)</a:t>
            </a:r>
            <a:endParaRPr lang="en-US" altLang="en-US" b="1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Times New Roman" panose="02020603050405020304" pitchFamily="18" charset="0"/>
              </a:rPr>
              <a:t>		        r</a:t>
            </a:r>
            <a:r>
              <a:rPr lang="en-US" altLang="en-US" b="1" baseline="-25000">
                <a:sym typeface="Times New Roman" panose="02020603050405020304" pitchFamily="18" charset="0"/>
              </a:rPr>
              <a:t>max  </a:t>
            </a:r>
            <a:r>
              <a:rPr lang="en-US" altLang="en-US" b="1">
                <a:sym typeface="Symbol" panose="05050102010706020507" pitchFamily="18" charset="2"/>
              </a:rPr>
              <a:t>= </a:t>
            </a:r>
            <a:r>
              <a:rPr lang="en-US" altLang="en-US" b="1">
                <a:sym typeface="Times New Roman" panose="02020603050405020304" pitchFamily="18" charset="0"/>
              </a:rPr>
              <a:t>5.27 </a:t>
            </a:r>
            <a:r>
              <a:rPr lang="en-US" altLang="en-US" b="1">
                <a:sym typeface="Symbol" panose="05050102010706020507" pitchFamily="18" charset="2"/>
              </a:rPr>
              <a:t></a:t>
            </a:r>
            <a:r>
              <a:rPr lang="en-US" altLang="en-US" b="1">
                <a:sym typeface="Times New Roman" panose="02020603050405020304" pitchFamily="18" charset="0"/>
              </a:rPr>
              <a:t> 10</a:t>
            </a:r>
            <a:r>
              <a:rPr lang="en-US" altLang="en-US" b="1" baseline="30000">
                <a:sym typeface="Times New Roman" panose="02020603050405020304" pitchFamily="18" charset="0"/>
              </a:rPr>
              <a:t>12 </a:t>
            </a:r>
            <a:r>
              <a:rPr lang="en-US" altLang="en-US" b="1">
                <a:sym typeface="Times New Roman" panose="02020603050405020304" pitchFamily="18" charset="0"/>
              </a:rPr>
              <a:t>m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	(Outside Neptune’s orbit &amp; near to Pluto’s orbit)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5" y="228600"/>
            <a:ext cx="9945688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7613" y="304800"/>
            <a:ext cx="10591800" cy="4857750"/>
          </a:xfrm>
        </p:spPr>
        <p:txBody>
          <a:bodyPr/>
          <a:lstStyle/>
          <a:p>
            <a:pPr>
              <a:tabLst>
                <a:tab pos="1600200" algn="l"/>
                <a:tab pos="4860925" algn="l"/>
              </a:tabLst>
            </a:pPr>
            <a:r>
              <a:rPr lang="en-US" altLang="en-US" sz="2600" b="1">
                <a:solidFill>
                  <a:srgbClr val="FF3300"/>
                </a:solidFill>
                <a:sym typeface="Times New Roman" panose="02020603050405020304" pitchFamily="18" charset="0"/>
              </a:rPr>
              <a:t>Elliptical orbits:</a:t>
            </a:r>
            <a:r>
              <a:rPr lang="en-US" altLang="en-US" sz="2600">
                <a:sym typeface="Times New Roman" panose="02020603050405020304" pitchFamily="18" charset="0"/>
              </a:rPr>
              <a:t> Same semimajor axis </a:t>
            </a:r>
            <a:r>
              <a:rPr lang="en-US" altLang="en-US" sz="2600" b="1">
                <a:sym typeface="Symbol" panose="05050102010706020507" pitchFamily="18" charset="2"/>
              </a:rPr>
              <a:t>a </a:t>
            </a:r>
            <a:r>
              <a:rPr lang="en-US" altLang="en-US" sz="2600" b="1">
                <a:sym typeface="Times New Roman" panose="02020603050405020304" pitchFamily="18" charset="0"/>
              </a:rPr>
              <a:t>= (k)/(2|E|)</a:t>
            </a:r>
            <a:endParaRPr lang="en-US" altLang="en-US" sz="2600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sz="2600" b="1">
                <a:sym typeface="Symbol" panose="05050102010706020507" pitchFamily="18" charset="2"/>
              </a:rPr>
              <a:t> </a:t>
            </a:r>
            <a:r>
              <a:rPr lang="en-US" altLang="en-US" sz="2600">
                <a:sym typeface="Symbol" panose="05050102010706020507" pitchFamily="18" charset="2"/>
              </a:rPr>
              <a:t>Same energy </a:t>
            </a:r>
            <a:r>
              <a:rPr lang="en-US" altLang="en-US" sz="2600" b="1">
                <a:sym typeface="Symbol" panose="05050102010706020507" pitchFamily="18" charset="2"/>
              </a:rPr>
              <a:t>E </a:t>
            </a:r>
            <a:r>
              <a:rPr lang="en-US" altLang="en-US" sz="2600">
                <a:sym typeface="Symbol" panose="05050102010706020507" pitchFamily="18" charset="2"/>
              </a:rPr>
              <a:t>&amp; mass </a:t>
            </a:r>
            <a:r>
              <a:rPr lang="en-US" altLang="en-US" sz="2600" b="1">
                <a:sym typeface="Symbol" panose="05050102010706020507" pitchFamily="18" charset="2"/>
              </a:rPr>
              <a:t>m</a:t>
            </a:r>
            <a:r>
              <a:rPr lang="en-US" altLang="en-US" sz="2600">
                <a:sym typeface="Symbol" panose="05050102010706020507" pitchFamily="18" charset="2"/>
              </a:rPr>
              <a:t>, different eccentricities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sz="2600">
                <a:sym typeface="Symbol" panose="05050102010706020507" pitchFamily="18" charset="2"/>
              </a:rPr>
              <a:t>	           </a:t>
            </a:r>
            <a:r>
              <a:rPr lang="en-US" altLang="en-US" sz="2600" b="1">
                <a:sym typeface="Times New Roman" panose="02020603050405020304" pitchFamily="18" charset="0"/>
              </a:rPr>
              <a:t>e </a:t>
            </a:r>
            <a:r>
              <a:rPr lang="en-US" altLang="en-US" sz="2600" b="1">
                <a:sym typeface="Symbol" panose="05050102010706020507" pitchFamily="18" charset="2"/>
              </a:rPr>
              <a:t>= [1+{2E</a:t>
            </a:r>
            <a:r>
              <a:rPr lang="en-US" altLang="en-US" sz="2600" b="1">
                <a:sym typeface="MT Extra" panose="05050102010205020202" pitchFamily="18" charset="2"/>
              </a:rPr>
              <a:t>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Symbol" panose="05050102010706020507" pitchFamily="18" charset="2"/>
              </a:rPr>
              <a:t></a:t>
            </a:r>
            <a:r>
              <a:rPr lang="en-US" altLang="en-US" sz="2600" b="1">
                <a:sym typeface="Times New Roman" panose="02020603050405020304" pitchFamily="18" charset="0"/>
              </a:rPr>
              <a:t>(mk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2</a:t>
            </a:r>
            <a:r>
              <a:rPr lang="en-US" altLang="en-US" sz="2600" b="1">
                <a:sym typeface="Times New Roman" panose="02020603050405020304" pitchFamily="18" charset="0"/>
              </a:rPr>
              <a:t>)}]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½</a:t>
            </a:r>
            <a:r>
              <a:rPr lang="en-US" altLang="en-US" sz="2600" b="1">
                <a:sym typeface="Times New Roman" panose="02020603050405020304" pitchFamily="18" charset="0"/>
              </a:rPr>
              <a:t>  </a:t>
            </a:r>
            <a:r>
              <a:rPr lang="en-US" altLang="en-US" sz="2600">
                <a:sym typeface="Times New Roman" panose="02020603050405020304" pitchFamily="18" charset="0"/>
              </a:rPr>
              <a:t>(&amp; semiminor axes)</a:t>
            </a:r>
            <a:r>
              <a:rPr lang="en-US" altLang="en-US" sz="2600" b="1">
                <a:sym typeface="Times New Roman" panose="02020603050405020304" pitchFamily="18" charset="0"/>
              </a:rPr>
              <a:t> 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sz="2600" b="1">
                <a:sym typeface="Times New Roman" panose="02020603050405020304" pitchFamily="18" charset="0"/>
              </a:rPr>
              <a:t>                b = (</a:t>
            </a:r>
            <a:r>
              <a:rPr lang="en-US" altLang="en-US" sz="2600" b="1">
                <a:sym typeface="MT Extra" panose="05050102010205020202" pitchFamily="18" charset="2"/>
              </a:rPr>
              <a:t></a:t>
            </a:r>
            <a:r>
              <a:rPr lang="en-US" altLang="en-US" sz="2600" b="1">
                <a:sym typeface="Symbol" panose="05050102010706020507" pitchFamily="18" charset="2"/>
              </a:rPr>
              <a:t>)/</a:t>
            </a:r>
            <a:r>
              <a:rPr lang="en-US" altLang="en-US" sz="2600" b="1">
                <a:sym typeface="Times New Roman" panose="02020603050405020304" pitchFamily="18" charset="0"/>
              </a:rPr>
              <a:t>(2m|E|)</a:t>
            </a:r>
            <a:r>
              <a:rPr lang="en-US" altLang="en-US" sz="2600" b="1" baseline="30000">
                <a:sym typeface="Times New Roman" panose="02020603050405020304" pitchFamily="18" charset="0"/>
              </a:rPr>
              <a:t>½ </a:t>
            </a:r>
            <a:r>
              <a:rPr lang="en-US" altLang="en-US" sz="2600">
                <a:sym typeface="Times New Roman" panose="02020603050405020304" pitchFamily="18" charset="0"/>
              </a:rPr>
              <a:t> </a:t>
            </a:r>
            <a:r>
              <a:rPr lang="en-US" altLang="en-US" sz="2600" b="1">
                <a:sym typeface="Symbol" panose="05050102010706020507" pitchFamily="18" charset="2"/>
              </a:rPr>
              <a:t></a:t>
            </a:r>
            <a:r>
              <a:rPr lang="en-US" altLang="en-US" sz="2600">
                <a:sym typeface="Symbol" panose="05050102010706020507" pitchFamily="18" charset="2"/>
              </a:rPr>
              <a:t> Different angular momenta </a:t>
            </a:r>
            <a:r>
              <a:rPr lang="en-US" altLang="en-US" sz="2600" b="1">
                <a:sym typeface="MT Extra" panose="05050102010205020202" pitchFamily="18" charset="2"/>
              </a:rPr>
              <a:t>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endParaRPr lang="en-US" altLang="en-US" sz="2600" b="1">
              <a:sym typeface="MT Extra" panose="05050102010205020202" pitchFamily="18" charset="2"/>
            </a:endParaRPr>
          </a:p>
        </p:txBody>
      </p:sp>
      <p:pic>
        <p:nvPicPr>
          <p:cNvPr id="104451" name="Picture 6" descr="Ch3F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3" y="2752725"/>
            <a:ext cx="6399212" cy="399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3413" y="609600"/>
            <a:ext cx="9753600" cy="4705350"/>
          </a:xfrm>
        </p:spPr>
        <p:txBody>
          <a:bodyPr/>
          <a:lstStyle/>
          <a:p>
            <a:pPr algn="just">
              <a:tabLst>
                <a:tab pos="1600200" algn="l"/>
                <a:tab pos="4860925" algn="l"/>
              </a:tabLst>
            </a:pP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Orbit properties:</a:t>
            </a:r>
            <a:r>
              <a:rPr lang="en-US" altLang="en-US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Times New Roman" panose="02020603050405020304" pitchFamily="18" charset="0"/>
              </a:rPr>
              <a:t>r</a:t>
            </a:r>
            <a:r>
              <a:rPr lang="en-US" altLang="en-US" b="1" baseline="-25000">
                <a:sym typeface="Times New Roman" panose="02020603050405020304" pitchFamily="18" charset="0"/>
              </a:rPr>
              <a:t>1</a:t>
            </a:r>
            <a:r>
              <a:rPr lang="en-US" altLang="en-US" b="1">
                <a:sym typeface="Times New Roman" panose="02020603050405020304" pitchFamily="18" charset="0"/>
              </a:rPr>
              <a:t>, r</a:t>
            </a:r>
            <a:r>
              <a:rPr lang="en-US" altLang="en-US" b="1" baseline="-25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</a:t>
            </a:r>
            <a:r>
              <a:rPr lang="en-US" altLang="en-US">
                <a:sym typeface="Symbol" panose="05050102010706020507" pitchFamily="18" charset="2"/>
              </a:rPr>
              <a:t> apsidal distances, </a:t>
            </a:r>
            <a:r>
              <a:rPr lang="en-US" altLang="en-US" b="1">
                <a:sym typeface="Symbol" panose="05050102010706020507" pitchFamily="18" charset="2"/>
              </a:rPr>
              <a:t>p</a:t>
            </a:r>
            <a:r>
              <a:rPr lang="en-US" altLang="en-US" b="1" baseline="-25000">
                <a:sym typeface="Symbol" panose="05050102010706020507" pitchFamily="18" charset="2"/>
              </a:rPr>
              <a:t>r</a:t>
            </a:r>
            <a:r>
              <a:rPr lang="en-US" altLang="en-US" b="1">
                <a:sym typeface="Symbol" panose="05050102010706020507" pitchFamily="18" charset="2"/>
              </a:rPr>
              <a:t>,           p</a:t>
            </a:r>
            <a:r>
              <a:rPr lang="el-GR" altLang="en-US" b="1" baseline="-25000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aseline="-25000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</a:t>
            </a:r>
            <a:r>
              <a:rPr lang="en-US" altLang="en-US">
                <a:sym typeface="Symbol" panose="05050102010706020507" pitchFamily="18" charset="2"/>
              </a:rPr>
              <a:t> angular momenta,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 baseline="-25000">
                <a:sym typeface="Times New Roman" panose="02020603050405020304" pitchFamily="18" charset="0"/>
              </a:rPr>
              <a:t>1</a:t>
            </a:r>
            <a:r>
              <a:rPr lang="en-US" altLang="en-US" b="1">
                <a:sym typeface="Times New Roman" panose="02020603050405020304" pitchFamily="18" charset="0"/>
              </a:rPr>
              <a:t>,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 baseline="-25000">
                <a:sym typeface="Times New Roman" panose="02020603050405020304" pitchFamily="18" charset="0"/>
              </a:rPr>
              <a:t>2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</a:t>
            </a:r>
            <a:r>
              <a:rPr lang="en-US" altLang="en-US">
                <a:sym typeface="Symbol" panose="05050102010706020507" pitchFamily="18" charset="2"/>
              </a:rPr>
              <a:t> angular velocities at the  apsidal distances, with respect to circular orbit, radius </a:t>
            </a:r>
            <a:r>
              <a:rPr lang="en-US" altLang="en-US" b="1">
                <a:sym typeface="Symbol" panose="05050102010706020507" pitchFamily="18" charset="2"/>
              </a:rPr>
              <a:t>a</a:t>
            </a:r>
            <a:r>
              <a:rPr lang="en-US" altLang="en-US">
                <a:sym typeface="Symbol" panose="05050102010706020507" pitchFamily="18" charset="2"/>
              </a:rPr>
              <a:t>. </a:t>
            </a:r>
            <a:r>
              <a:rPr lang="en-US" altLang="en-US">
                <a:sym typeface="Times New Roman" panose="02020603050405020304" pitchFamily="18" charset="0"/>
              </a:rPr>
              <a:t>In Table, </a:t>
            </a:r>
            <a:r>
              <a:rPr lang="el-GR" altLang="en-US" b="1">
                <a:cs typeface="Times New Roman" panose="02020603050405020304" pitchFamily="18" charset="0"/>
                <a:sym typeface="Times New Roman" panose="02020603050405020304" pitchFamily="18" charset="0"/>
              </a:rPr>
              <a:t>ε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 e</a:t>
            </a:r>
          </a:p>
          <a:p>
            <a:pPr algn="just">
              <a:tabLst>
                <a:tab pos="1600200" algn="l"/>
                <a:tab pos="4860925" algn="l"/>
              </a:tabLst>
            </a:pPr>
            <a:endParaRPr lang="en-US" altLang="en-US" b="1">
              <a:sym typeface="Symbol" panose="05050102010706020507" pitchFamily="18" charset="2"/>
            </a:endParaRPr>
          </a:p>
          <a:p>
            <a:pPr algn="just">
              <a:tabLst>
                <a:tab pos="1600200" algn="l"/>
                <a:tab pos="4860925" algn="l"/>
              </a:tabLst>
            </a:pPr>
            <a:endParaRPr lang="en-US" altLang="en-US" b="1">
              <a:sym typeface="Symbol" panose="05050102010706020507" pitchFamily="18" charset="2"/>
            </a:endParaRPr>
          </a:p>
          <a:p>
            <a:pPr algn="just">
              <a:tabLst>
                <a:tab pos="1600200" algn="l"/>
                <a:tab pos="4860925" algn="l"/>
              </a:tabLst>
            </a:pPr>
            <a:endParaRPr lang="en-US" altLang="en-US" b="1">
              <a:sym typeface="Symbol" panose="05050102010706020507" pitchFamily="18" charset="2"/>
            </a:endParaRPr>
          </a:p>
          <a:p>
            <a:pPr algn="just">
              <a:tabLst>
                <a:tab pos="1600200" algn="l"/>
                <a:tab pos="4860925" algn="l"/>
              </a:tabLst>
            </a:pPr>
            <a:endParaRPr lang="en-US" altLang="en-US" b="1">
              <a:sym typeface="Symbol" panose="05050102010706020507" pitchFamily="18" charset="2"/>
            </a:endParaRPr>
          </a:p>
          <a:p>
            <a:pPr algn="just">
              <a:tabLst>
                <a:tab pos="1600200" algn="l"/>
                <a:tab pos="4860925" algn="l"/>
              </a:tabLst>
            </a:pPr>
            <a:endParaRPr lang="en-US" altLang="en-US" b="1">
              <a:sym typeface="Symbol" panose="05050102010706020507" pitchFamily="18" charset="2"/>
            </a:endParaRPr>
          </a:p>
          <a:p>
            <a:pPr algn="just">
              <a:tabLst>
                <a:tab pos="1600200" algn="l"/>
                <a:tab pos="4860925" algn="l"/>
              </a:tabLst>
            </a:pPr>
            <a:endParaRPr lang="en-US" altLang="en-US" b="1">
              <a:sym typeface="Symbol" panose="05050102010706020507" pitchFamily="18" charset="2"/>
            </a:endParaRPr>
          </a:p>
          <a:p>
            <a:pPr algn="just">
              <a:tabLst>
                <a:tab pos="1600200" algn="l"/>
                <a:tab pos="4860925" algn="l"/>
              </a:tabLst>
            </a:pPr>
            <a:r>
              <a:rPr lang="en-US" altLang="en-US">
                <a:sym typeface="Symbol" panose="05050102010706020507" pitchFamily="18" charset="2"/>
              </a:rPr>
              <a:t>Velocity along particle path </a:t>
            </a:r>
            <a:r>
              <a:rPr lang="en-US" altLang="en-US" b="1">
                <a:sym typeface="Symbol" panose="05050102010706020507" pitchFamily="18" charset="2"/>
              </a:rPr>
              <a:t> v = v</a:t>
            </a:r>
            <a:r>
              <a:rPr lang="en-US" altLang="en-US" b="1" baseline="-25000">
                <a:sym typeface="Symbol" panose="05050102010706020507" pitchFamily="18" charset="2"/>
              </a:rPr>
              <a:t>r</a:t>
            </a:r>
            <a:r>
              <a:rPr lang="en-US" altLang="en-US" b="1">
                <a:sym typeface="Symbol" panose="05050102010706020507" pitchFamily="18" charset="2"/>
              </a:rPr>
              <a:t>r + v</a:t>
            </a:r>
            <a:r>
              <a:rPr lang="el-GR" altLang="en-US" b="1" baseline="-25000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endParaRPr lang="en-US" altLang="en-US" b="1">
              <a:sym typeface="Times New Roman" panose="02020603050405020304" pitchFamily="18" charset="0"/>
            </a:endParaRPr>
          </a:p>
          <a:p>
            <a:pPr algn="just"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Symbol" panose="05050102010706020507" pitchFamily="18" charset="2"/>
              </a:rPr>
              <a:t> 		v</a:t>
            </a:r>
            <a:r>
              <a:rPr lang="en-US" altLang="en-US" b="1" baseline="-25000">
                <a:sym typeface="Symbol" panose="05050102010706020507" pitchFamily="18" charset="2"/>
              </a:rPr>
              <a:t>r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 (p</a:t>
            </a:r>
            <a:r>
              <a:rPr lang="en-US" altLang="en-US" b="1" baseline="-25000">
                <a:sym typeface="Symbol" panose="05050102010706020507" pitchFamily="18" charset="2"/>
              </a:rPr>
              <a:t>r</a:t>
            </a:r>
            <a:r>
              <a:rPr lang="en-US" altLang="en-US" b="1">
                <a:sym typeface="Symbol" panose="05050102010706020507" pitchFamily="18" charset="2"/>
              </a:rPr>
              <a:t>/m) = r, v</a:t>
            </a:r>
            <a:r>
              <a:rPr lang="el-GR" altLang="en-US" b="1" baseline="-25000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 baseline="-2500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 r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Times New Roman" panose="02020603050405020304" pitchFamily="18" charset="0"/>
              </a:rPr>
              <a:t> = [</a:t>
            </a:r>
            <a:r>
              <a:rPr lang="en-US" altLang="en-US" b="1">
                <a:sym typeface="Symbol" panose="05050102010706020507" pitchFamily="18" charset="2"/>
              </a:rPr>
              <a:t>p</a:t>
            </a:r>
            <a:r>
              <a:rPr lang="el-GR" altLang="en-US" b="1" baseline="-25000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>
                <a:sym typeface="Symbol" panose="05050102010706020507" pitchFamily="18" charset="2"/>
              </a:rPr>
              <a:t>/(mr)]</a:t>
            </a:r>
            <a:r>
              <a:rPr lang="en-US" altLang="en-US" b="1">
                <a:sym typeface="Times New Roman" panose="02020603050405020304" pitchFamily="18" charset="0"/>
              </a:rPr>
              <a:t> </a:t>
            </a:r>
          </a:p>
        </p:txBody>
      </p:sp>
      <p:pic>
        <p:nvPicPr>
          <p:cNvPr id="105475" name="Picture 6" descr="SingleArr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3" y="5538788"/>
            <a:ext cx="136525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6" name="Picture 7" descr="H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038" y="5562600"/>
            <a:ext cx="155575" cy="7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7" name="Picture 8" descr="H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3" y="5486400"/>
            <a:ext cx="155575" cy="7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8" name="Picture 9" descr="D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3" y="6096000"/>
            <a:ext cx="92075" cy="5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9" name="Picture 10" descr="D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3" y="6038850"/>
            <a:ext cx="92075" cy="5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0" name="Picture 11" descr="Ch3F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3" y="2560638"/>
            <a:ext cx="8601075" cy="246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76500" y="228600"/>
            <a:ext cx="8534400" cy="4933950"/>
          </a:xfrm>
        </p:spPr>
        <p:txBody>
          <a:bodyPr/>
          <a:lstStyle/>
          <a:p>
            <a:pPr>
              <a:tabLst>
                <a:tab pos="1600200" algn="l"/>
                <a:tab pos="4860925" algn="l"/>
              </a:tabLst>
            </a:pPr>
            <a:r>
              <a:rPr lang="en-US" altLang="en-US" b="1">
                <a:solidFill>
                  <a:srgbClr val="FF3300"/>
                </a:solidFill>
                <a:sym typeface="Times New Roman" panose="02020603050405020304" pitchFamily="18" charset="0"/>
              </a:rPr>
              <a:t>Orbit phase space properties:</a:t>
            </a:r>
            <a:endParaRPr lang="en-US" altLang="en-US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4860925" algn="l"/>
              </a:tabLst>
            </a:pPr>
            <a:endParaRPr lang="en-US" altLang="en-US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4860925" algn="l"/>
              </a:tabLst>
            </a:pPr>
            <a:endParaRPr lang="en-US" altLang="en-US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4860925" algn="l"/>
              </a:tabLst>
            </a:pPr>
            <a:endParaRPr lang="en-US" altLang="en-US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4860925" algn="l"/>
              </a:tabLst>
            </a:pPr>
            <a:endParaRPr lang="en-US" altLang="en-US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			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>
                <a:sym typeface="Times New Roman" panose="02020603050405020304" pitchFamily="18" charset="0"/>
              </a:rPr>
              <a:t>			 </a:t>
            </a:r>
            <a:r>
              <a:rPr lang="en-US" altLang="en-US" b="1">
                <a:sym typeface="Symbol" panose="05050102010706020507" pitchFamily="18" charset="2"/>
              </a:rPr>
              <a:t>p</a:t>
            </a:r>
            <a:r>
              <a:rPr lang="el-GR" altLang="en-US" b="1" baseline="-25000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="1" baseline="-25000">
                <a:sym typeface="Symbol" panose="05050102010706020507" pitchFamily="18" charset="2"/>
              </a:rPr>
              <a:t> </a:t>
            </a:r>
            <a:r>
              <a:rPr lang="en-US" altLang="en-US" b="1" i="1">
                <a:sym typeface="Symbol" panose="05050102010706020507" pitchFamily="18" charset="2"/>
              </a:rPr>
              <a:t>vs.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endParaRPr lang="en-US" altLang="en-US">
              <a:sym typeface="Times New Roman" panose="02020603050405020304" pitchFamily="18" charset="0"/>
            </a:endParaRPr>
          </a:p>
          <a:p>
            <a:pPr>
              <a:tabLst>
                <a:tab pos="1600200" algn="l"/>
                <a:tab pos="4860925" algn="l"/>
              </a:tabLst>
            </a:pPr>
            <a:endParaRPr lang="en-US" altLang="en-US">
              <a:sym typeface="Times New Roman" panose="02020603050405020304" pitchFamily="18" charset="0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Symbol" panose="05050102010706020507" pitchFamily="18" charset="2"/>
              </a:rPr>
              <a:t>	      p</a:t>
            </a:r>
            <a:r>
              <a:rPr lang="en-US" altLang="en-US" b="1" baseline="-25000">
                <a:sym typeface="Symbol" panose="05050102010706020507" pitchFamily="18" charset="2"/>
              </a:rPr>
              <a:t>r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  <a:r>
              <a:rPr lang="en-US" altLang="en-US" b="1" i="1">
                <a:sym typeface="Symbol" panose="05050102010706020507" pitchFamily="18" charset="2"/>
              </a:rPr>
              <a:t>vs.</a:t>
            </a:r>
            <a:r>
              <a:rPr lang="en-US" altLang="en-US" b="1">
                <a:sym typeface="Symbol" panose="05050102010706020507" pitchFamily="18" charset="2"/>
              </a:rPr>
              <a:t> r</a:t>
            </a: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endParaRPr lang="en-US" altLang="en-US" b="1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endParaRPr lang="en-US" altLang="en-US" b="1">
              <a:sym typeface="Symbol" panose="05050102010706020507" pitchFamily="18" charset="2"/>
            </a:endParaRPr>
          </a:p>
          <a:p>
            <a:pPr>
              <a:buFont typeface="Euphemia" pitchFamily="34" charset="0"/>
              <a:buNone/>
              <a:tabLst>
                <a:tab pos="1600200" algn="l"/>
                <a:tab pos="4860925" algn="l"/>
              </a:tabLst>
            </a:pPr>
            <a:r>
              <a:rPr lang="en-US" altLang="en-US" b="1">
                <a:sym typeface="Symbol" panose="05050102010706020507" pitchFamily="18" charset="2"/>
              </a:rPr>
              <a:t>			 v</a:t>
            </a:r>
            <a:r>
              <a:rPr lang="el-GR" altLang="en-US" b="1" baseline="-25000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 baseline="-25000">
                <a:sym typeface="Symbol" panose="05050102010706020507" pitchFamily="18" charset="2"/>
              </a:rPr>
              <a:t> </a:t>
            </a:r>
            <a:r>
              <a:rPr lang="en-US" altLang="en-US" i="1">
                <a:sym typeface="Symbol" panose="05050102010706020507" pitchFamily="18" charset="2"/>
              </a:rPr>
              <a:t>vs.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  <a:r>
              <a:rPr lang="el-GR" altLang="en-US" b="1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en-US" altLang="en-US">
                <a:sym typeface="Symbol" panose="05050102010706020507" pitchFamily="18" charset="2"/>
              </a:rPr>
              <a:t> </a:t>
            </a:r>
          </a:p>
        </p:txBody>
      </p:sp>
      <p:pic>
        <p:nvPicPr>
          <p:cNvPr id="106499" name="Picture 8" descr="Ch3F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143000"/>
            <a:ext cx="3711575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0" name="Picture 9" descr="Ch3F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889000"/>
            <a:ext cx="3419475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1" name="Picture 10" descr="Ch3F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3" y="4267200"/>
            <a:ext cx="3081337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00013"/>
            <a:ext cx="8894762" cy="660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9525"/>
            <a:ext cx="9458325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314325"/>
            <a:ext cx="9559925" cy="622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3" y="466725"/>
            <a:ext cx="8597900" cy="639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73025"/>
            <a:ext cx="9407525" cy="671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3" y="76200"/>
            <a:ext cx="8939212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304800"/>
            <a:ext cx="9432925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f02787947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C9686107C6C449ADA54702B34EC247" ma:contentTypeVersion="2" ma:contentTypeDescription="Create a new document." ma:contentTypeScope="" ma:versionID="58b46d1feb6c6af46a0d8bd10f456852">
  <xsd:schema xmlns:xsd="http://www.w3.org/2001/XMLSchema" xmlns:xs="http://www.w3.org/2001/XMLSchema" xmlns:p="http://schemas.microsoft.com/office/2006/metadata/properties" xmlns:ns2="52de376f-a77f-4a48-91bc-f036b955bf95" targetNamespace="http://schemas.microsoft.com/office/2006/metadata/properties" ma:root="true" ma:fieldsID="cbb5d33ff5f7c913a45cde36e44ad428" ns2:_="">
    <xsd:import namespace="52de376f-a77f-4a48-91bc-f036b955bf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de376f-a77f-4a48-91bc-f036b955bf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05F27E-B536-4AFE-A2E6-9EE38193256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1BA5681-08EB-4464-ACF1-A4CA08B18E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2BEC30-E138-4C69-8F3A-DE135ECBA878}">
  <ds:schemaRefs>
    <ds:schemaRef ds:uri="52de376f-a77f-4a48-91bc-f036b955bf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tf02787947</Template>
  <Application>Microsoft Office PowerPoint</Application>
  <PresentationFormat>Custom</PresentationFormat>
  <Slides>150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1" baseType="lpstr">
      <vt:lpstr>tf02787947</vt:lpstr>
      <vt:lpstr>The Central Force Problem </vt:lpstr>
      <vt:lpstr>PowerPoint Presentation</vt:lpstr>
      <vt:lpstr>Reduction to Equivalent 1-Body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Kepler Problem: r-2 Force Law</vt:lpstr>
      <vt:lpstr>PowerPoint Presentation</vt:lpstr>
      <vt:lpstr>PowerPoint Presentation</vt:lpstr>
      <vt:lpstr>CONIC SECTIONS</vt:lpstr>
      <vt:lpstr>OTHER VIEW OF CONIC SECTIONS</vt:lpstr>
      <vt:lpstr>THE CIRCLE</vt:lpstr>
      <vt:lpstr>CONIC SECTION – THE CIRCLE</vt:lpstr>
      <vt:lpstr>Equation for a Circle</vt:lpstr>
      <vt:lpstr>ELLIPSES</vt:lpstr>
      <vt:lpstr>Vocabulary for Ellipses</vt:lpstr>
      <vt:lpstr>Equation for an Ellipse</vt:lpstr>
      <vt:lpstr>Parts of an Ellipse</vt:lpstr>
      <vt:lpstr>EXAMPLES</vt:lpstr>
      <vt:lpstr>HYPERBOLAS</vt:lpstr>
      <vt:lpstr>WHAT DOES IT LOOK LIKE?AND WHAT IT ITS FORMULA?</vt:lpstr>
      <vt:lpstr>ASYMPTOTES (IN RED)</vt:lpstr>
      <vt:lpstr>ASYMPTOTES</vt:lpstr>
      <vt:lpstr>PARABOLAS</vt:lpstr>
      <vt:lpstr>WHAT DOES IT LOOK LIKE?</vt:lpstr>
      <vt:lpstr>ECCENTRICITY</vt:lpstr>
      <vt:lpstr>Definition: Eccentricity of an Ellipse</vt:lpstr>
      <vt:lpstr>Practice Problems</vt:lpstr>
      <vt:lpstr>Practice Problems</vt:lpstr>
      <vt:lpstr>Planetary Motion</vt:lpstr>
      <vt:lpstr>PowerPoint Presentation</vt:lpstr>
      <vt:lpstr>Conic Sections</vt:lpstr>
      <vt:lpstr>Conic Sections </vt:lpstr>
      <vt:lpstr>PowerPoint Presentation</vt:lpstr>
      <vt:lpstr>Conic Section Orbits</vt:lpstr>
      <vt:lpstr>PowerPoint Presentation</vt:lpstr>
      <vt:lpstr>PowerPoint Presentation</vt:lpstr>
      <vt:lpstr>PowerPoint Presentation</vt:lpstr>
      <vt:lpstr>Planetary Orbits</vt:lpstr>
      <vt:lpstr>PowerPoint Presentation</vt:lpstr>
      <vt:lpstr>PowerPoint Presentation</vt:lpstr>
      <vt:lpstr>PowerPoint Presentation</vt:lpstr>
      <vt:lpstr>Kepler’s Laws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Central Force Field Scattering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Coulomb Scattering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Total Cross Section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Attractive Scattering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Dr. Y. A. SONVANE</dc:creator>
  <cp:revision>1</cp:revision>
  <dcterms:created xsi:type="dcterms:W3CDTF">2018-05-13T06:11:56Z</dcterms:created>
  <dcterms:modified xsi:type="dcterms:W3CDTF">2020-09-25T09:21:09Z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0x01010081C9686107C6C449ADA54702B34EC247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